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4"/>
  </p:handoutMasterIdLst>
  <p:sldIdLst>
    <p:sldId id="258" r:id="rId2"/>
    <p:sldId id="279" r:id="rId3"/>
    <p:sldId id="272" r:id="rId4"/>
    <p:sldId id="259" r:id="rId5"/>
    <p:sldId id="281" r:id="rId6"/>
    <p:sldId id="298" r:id="rId7"/>
    <p:sldId id="287" r:id="rId8"/>
    <p:sldId id="288" r:id="rId9"/>
    <p:sldId id="289" r:id="rId10"/>
    <p:sldId id="290" r:id="rId11"/>
    <p:sldId id="291" r:id="rId12"/>
    <p:sldId id="296" r:id="rId13"/>
    <p:sldId id="292" r:id="rId14"/>
    <p:sldId id="293" r:id="rId15"/>
    <p:sldId id="282" r:id="rId16"/>
    <p:sldId id="283" r:id="rId17"/>
    <p:sldId id="294" r:id="rId18"/>
    <p:sldId id="295" r:id="rId19"/>
    <p:sldId id="297" r:id="rId20"/>
    <p:sldId id="274" r:id="rId21"/>
    <p:sldId id="280"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468" autoAdjust="0"/>
    <p:restoredTop sz="94660"/>
  </p:normalViewPr>
  <p:slideViewPr>
    <p:cSldViewPr snapToGrid="0">
      <p:cViewPr varScale="1">
        <p:scale>
          <a:sx n="35" d="100"/>
          <a:sy n="35" d="100"/>
        </p:scale>
        <p:origin x="48" y="776"/>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F06493-3214-43C3-B64D-1C82123E000B}" type="doc">
      <dgm:prSet loTypeId="urn:microsoft.com/office/officeart/2005/8/layout/hProcess4" loCatId="process" qsTypeId="urn:microsoft.com/office/officeart/2005/8/quickstyle/simple5" qsCatId="simple" csTypeId="urn:microsoft.com/office/officeart/2005/8/colors/colorful1" csCatId="colorful" phldr="1"/>
      <dgm:spPr/>
      <dgm:t>
        <a:bodyPr/>
        <a:lstStyle/>
        <a:p>
          <a:endParaRPr lang="en-US"/>
        </a:p>
      </dgm:t>
    </dgm:pt>
    <dgm:pt modelId="{DB1A9C34-766B-4ED9-BB02-D2125F898373}">
      <dgm:prSet phldrT="[Text]" custT="1"/>
      <dgm:spPr/>
      <dgm:t>
        <a:bodyPr/>
        <a:lstStyle/>
        <a:p>
          <a:r>
            <a:rPr lang="en-GB" sz="1600" b="1" i="0" dirty="0">
              <a:solidFill>
                <a:schemeClr val="bg1"/>
              </a:solidFill>
              <a:effectLst/>
              <a:latin typeface="Söhne"/>
            </a:rPr>
            <a:t>Populate the well structured database</a:t>
          </a:r>
          <a:endParaRPr lang="en-US" sz="1600" dirty="0">
            <a:solidFill>
              <a:schemeClr val="bg1"/>
            </a:solidFill>
          </a:endParaRPr>
        </a:p>
      </dgm:t>
    </dgm:pt>
    <dgm:pt modelId="{46AC91D7-10BB-4302-8445-02067EA38B3C}" type="parTrans" cxnId="{532C518C-1D8C-44DB-B064-1949478B619D}">
      <dgm:prSet/>
      <dgm:spPr/>
      <dgm:t>
        <a:bodyPr/>
        <a:lstStyle/>
        <a:p>
          <a:endParaRPr lang="en-US"/>
        </a:p>
      </dgm:t>
    </dgm:pt>
    <dgm:pt modelId="{142D9776-E38D-404F-856F-8C422DF69CC3}" type="sibTrans" cxnId="{532C518C-1D8C-44DB-B064-1949478B619D}">
      <dgm:prSet/>
      <dgm:spPr/>
      <dgm:t>
        <a:bodyPr/>
        <a:lstStyle/>
        <a:p>
          <a:endParaRPr lang="en-US"/>
        </a:p>
      </dgm:t>
    </dgm:pt>
    <dgm:pt modelId="{206A646B-8DD7-4DCF-BD7D-2DB6D9DA80BA}">
      <dgm:prSet phldrT="[Text]" custT="1"/>
      <dgm:spPr/>
      <dgm:t>
        <a:bodyPr/>
        <a:lstStyle/>
        <a:p>
          <a:pPr>
            <a:buFont typeface="Arial" panose="020B0604020202020204" pitchFamily="34" charset="0"/>
            <a:buChar char="•"/>
          </a:pPr>
          <a:r>
            <a:rPr lang="en-GB" sz="1600" b="1" i="0" dirty="0">
              <a:solidFill>
                <a:schemeClr val="bg1"/>
              </a:solidFill>
              <a:effectLst/>
              <a:latin typeface="Söhne"/>
            </a:rPr>
            <a:t>Analyse the problem statements</a:t>
          </a:r>
          <a:endParaRPr lang="en-US" sz="1600" dirty="0">
            <a:solidFill>
              <a:schemeClr val="bg1"/>
            </a:solidFill>
          </a:endParaRPr>
        </a:p>
      </dgm:t>
    </dgm:pt>
    <dgm:pt modelId="{89D41124-E481-4DF1-97DB-6C699ADA283A}" type="parTrans" cxnId="{D8F091E4-0C2E-428D-B8CB-3A0BF967F7B1}">
      <dgm:prSet/>
      <dgm:spPr/>
      <dgm:t>
        <a:bodyPr/>
        <a:lstStyle/>
        <a:p>
          <a:endParaRPr lang="en-US"/>
        </a:p>
      </dgm:t>
    </dgm:pt>
    <dgm:pt modelId="{D0A66D0C-8855-4935-9AD8-8E4B7AEFD355}" type="sibTrans" cxnId="{D8F091E4-0C2E-428D-B8CB-3A0BF967F7B1}">
      <dgm:prSet/>
      <dgm:spPr/>
      <dgm:t>
        <a:bodyPr/>
        <a:lstStyle/>
        <a:p>
          <a:endParaRPr lang="en-US"/>
        </a:p>
      </dgm:t>
    </dgm:pt>
    <dgm:pt modelId="{0279D87F-1915-4881-A164-D054E81DC892}">
      <dgm:prSet phldrT="[Text]" custT="1"/>
      <dgm:spPr/>
      <dgm:t>
        <a:bodyPr/>
        <a:lstStyle/>
        <a:p>
          <a:r>
            <a:rPr lang="en-GB" sz="1600" b="1" i="0" dirty="0">
              <a:solidFill>
                <a:schemeClr val="bg1"/>
              </a:solidFill>
              <a:effectLst/>
              <a:latin typeface="Söhne"/>
            </a:rPr>
            <a:t>Write SQL queries</a:t>
          </a:r>
          <a:endParaRPr lang="en-US" sz="1600" dirty="0">
            <a:solidFill>
              <a:schemeClr val="bg1"/>
            </a:solidFill>
          </a:endParaRPr>
        </a:p>
      </dgm:t>
    </dgm:pt>
    <dgm:pt modelId="{494D587F-A2B7-48D6-8F68-39F55E9BD8A2}" type="parTrans" cxnId="{3056F316-D33B-4D12-A601-1321DC0B2563}">
      <dgm:prSet/>
      <dgm:spPr/>
      <dgm:t>
        <a:bodyPr/>
        <a:lstStyle/>
        <a:p>
          <a:endParaRPr lang="en-US"/>
        </a:p>
      </dgm:t>
    </dgm:pt>
    <dgm:pt modelId="{2B95770B-04A6-4962-85F3-6504397F8480}" type="sibTrans" cxnId="{3056F316-D33B-4D12-A601-1321DC0B2563}">
      <dgm:prSet/>
      <dgm:spPr/>
      <dgm:t>
        <a:bodyPr/>
        <a:lstStyle/>
        <a:p>
          <a:endParaRPr lang="en-US"/>
        </a:p>
      </dgm:t>
    </dgm:pt>
    <dgm:pt modelId="{B2CB87C2-31F9-4A64-B9E8-081E25B55F76}">
      <dgm:prSet custT="1"/>
      <dgm:spPr/>
      <dgm:t>
        <a:bodyPr/>
        <a:lstStyle/>
        <a:p>
          <a:pPr algn="l">
            <a:buFont typeface="Arial" panose="020B0604020202020204" pitchFamily="34" charset="0"/>
            <a:buNone/>
          </a:pPr>
          <a:r>
            <a:rPr lang="en-GB" sz="1400" b="0" i="0" dirty="0">
              <a:solidFill>
                <a:srgbClr val="374151"/>
              </a:solidFill>
              <a:effectLst/>
              <a:latin typeface="Söhne"/>
            </a:rPr>
            <a:t>  Insert the provided data into the tables using SQL insert statements or import data from excel file</a:t>
          </a:r>
          <a:r>
            <a:rPr lang="en-GB" sz="1600" b="0" i="0" dirty="0">
              <a:solidFill>
                <a:srgbClr val="374151"/>
              </a:solidFill>
              <a:effectLst/>
              <a:latin typeface="Söhne"/>
            </a:rPr>
            <a:t>.</a:t>
          </a:r>
          <a:endParaRPr lang="en-US" sz="1600" dirty="0"/>
        </a:p>
      </dgm:t>
    </dgm:pt>
    <dgm:pt modelId="{7A65E74A-307F-4293-8635-58786C9764A4}" type="parTrans" cxnId="{C389C630-3C80-493D-B541-D3F689E0F051}">
      <dgm:prSet/>
      <dgm:spPr/>
      <dgm:t>
        <a:bodyPr/>
        <a:lstStyle/>
        <a:p>
          <a:endParaRPr lang="en-US"/>
        </a:p>
      </dgm:t>
    </dgm:pt>
    <dgm:pt modelId="{868DC023-B9B1-4D0D-99E0-0AD5CD236C3A}" type="sibTrans" cxnId="{C389C630-3C80-493D-B541-D3F689E0F051}">
      <dgm:prSet/>
      <dgm:spPr/>
      <dgm:t>
        <a:bodyPr/>
        <a:lstStyle/>
        <a:p>
          <a:endParaRPr lang="en-US"/>
        </a:p>
      </dgm:t>
    </dgm:pt>
    <dgm:pt modelId="{D9433A94-E006-4259-8AC8-F9D73CB00C93}">
      <dgm:prSet custT="1"/>
      <dgm:spPr/>
      <dgm:t>
        <a:bodyPr/>
        <a:lstStyle/>
        <a:p>
          <a:pPr>
            <a:buFont typeface="Arial" panose="020B0604020202020204" pitchFamily="34" charset="0"/>
            <a:buNone/>
          </a:pPr>
          <a:r>
            <a:rPr lang="en-GB" sz="1400" b="0" i="0" dirty="0">
              <a:solidFill>
                <a:srgbClr val="374151"/>
              </a:solidFill>
              <a:effectLst/>
              <a:latin typeface="Söhne"/>
            </a:rPr>
            <a:t>Carefully review each problem statement to identify the specific information required to address the problem. </a:t>
          </a:r>
          <a:endParaRPr lang="en-US" sz="1400" dirty="0"/>
        </a:p>
      </dgm:t>
    </dgm:pt>
    <dgm:pt modelId="{029974EB-EE8E-439A-8808-B55C5F5A2F1C}" type="parTrans" cxnId="{9460DDC7-B6EA-4418-8D85-6B04BDB28835}">
      <dgm:prSet/>
      <dgm:spPr/>
      <dgm:t>
        <a:bodyPr/>
        <a:lstStyle/>
        <a:p>
          <a:endParaRPr lang="en-US"/>
        </a:p>
      </dgm:t>
    </dgm:pt>
    <dgm:pt modelId="{09E2B091-B30D-4D58-8CFD-215BF11F8701}" type="sibTrans" cxnId="{9460DDC7-B6EA-4418-8D85-6B04BDB28835}">
      <dgm:prSet/>
      <dgm:spPr/>
      <dgm:t>
        <a:bodyPr/>
        <a:lstStyle/>
        <a:p>
          <a:endParaRPr lang="en-US"/>
        </a:p>
      </dgm:t>
    </dgm:pt>
    <dgm:pt modelId="{9118444B-C9F5-45A3-903F-BEB5995F0A77}">
      <dgm:prSet custT="1"/>
      <dgm:spPr/>
      <dgm:t>
        <a:bodyPr/>
        <a:lstStyle/>
        <a:p>
          <a:pPr>
            <a:buNone/>
          </a:pPr>
          <a:r>
            <a:rPr lang="en-GB" sz="1400" b="0" i="0" dirty="0">
              <a:solidFill>
                <a:srgbClr val="374151"/>
              </a:solidFill>
              <a:effectLst/>
              <a:latin typeface="Söhne"/>
            </a:rPr>
            <a:t>Consider using appropriate joins, aggregations, and filtering conditions to obtain the desired results. </a:t>
          </a:r>
          <a:endParaRPr lang="en-US" sz="1400" dirty="0"/>
        </a:p>
      </dgm:t>
    </dgm:pt>
    <dgm:pt modelId="{7E3D6C12-43EF-491D-91C3-0E41F652DE85}" type="parTrans" cxnId="{26713320-2575-47CF-A090-5A54BCCF5AA4}">
      <dgm:prSet/>
      <dgm:spPr/>
      <dgm:t>
        <a:bodyPr/>
        <a:lstStyle/>
        <a:p>
          <a:endParaRPr lang="en-US"/>
        </a:p>
      </dgm:t>
    </dgm:pt>
    <dgm:pt modelId="{62B94805-A650-45B7-A4D7-3985E833DCBE}" type="sibTrans" cxnId="{26713320-2575-47CF-A090-5A54BCCF5AA4}">
      <dgm:prSet/>
      <dgm:spPr/>
      <dgm:t>
        <a:bodyPr/>
        <a:lstStyle/>
        <a:p>
          <a:endParaRPr lang="en-US"/>
        </a:p>
      </dgm:t>
    </dgm:pt>
    <dgm:pt modelId="{DD917381-A4A0-45D7-A730-FFFBF960962C}" type="pres">
      <dgm:prSet presAssocID="{1CF06493-3214-43C3-B64D-1C82123E000B}" presName="Name0" presStyleCnt="0">
        <dgm:presLayoutVars>
          <dgm:dir/>
          <dgm:animLvl val="lvl"/>
          <dgm:resizeHandles val="exact"/>
        </dgm:presLayoutVars>
      </dgm:prSet>
      <dgm:spPr/>
      <dgm:t>
        <a:bodyPr/>
        <a:lstStyle/>
        <a:p>
          <a:endParaRPr lang="en-IN"/>
        </a:p>
      </dgm:t>
    </dgm:pt>
    <dgm:pt modelId="{2A828B0B-ADD3-4F1F-957A-34D3294CBF2C}" type="pres">
      <dgm:prSet presAssocID="{1CF06493-3214-43C3-B64D-1C82123E000B}" presName="tSp" presStyleCnt="0"/>
      <dgm:spPr/>
    </dgm:pt>
    <dgm:pt modelId="{1D8C2A83-B266-4DBB-A362-28D0D818FD36}" type="pres">
      <dgm:prSet presAssocID="{1CF06493-3214-43C3-B64D-1C82123E000B}" presName="bSp" presStyleCnt="0"/>
      <dgm:spPr/>
    </dgm:pt>
    <dgm:pt modelId="{8375EEFF-3A21-4660-85F6-27A15120752C}" type="pres">
      <dgm:prSet presAssocID="{1CF06493-3214-43C3-B64D-1C82123E000B}" presName="process" presStyleCnt="0"/>
      <dgm:spPr/>
    </dgm:pt>
    <dgm:pt modelId="{7C1DAE2F-1278-4A5A-A1FF-31469BC5A410}" type="pres">
      <dgm:prSet presAssocID="{DB1A9C34-766B-4ED9-BB02-D2125F898373}" presName="composite1" presStyleCnt="0"/>
      <dgm:spPr/>
    </dgm:pt>
    <dgm:pt modelId="{91E00C89-B84F-41B2-A4C2-EC512F77EBBF}" type="pres">
      <dgm:prSet presAssocID="{DB1A9C34-766B-4ED9-BB02-D2125F898373}" presName="dummyNode1" presStyleLbl="node1" presStyleIdx="0" presStyleCnt="3"/>
      <dgm:spPr/>
    </dgm:pt>
    <dgm:pt modelId="{536D84AF-047B-4EA3-A5B8-579EED34094B}" type="pres">
      <dgm:prSet presAssocID="{DB1A9C34-766B-4ED9-BB02-D2125F898373}" presName="childNode1" presStyleLbl="bgAcc1" presStyleIdx="0" presStyleCnt="3">
        <dgm:presLayoutVars>
          <dgm:bulletEnabled val="1"/>
        </dgm:presLayoutVars>
      </dgm:prSet>
      <dgm:spPr/>
      <dgm:t>
        <a:bodyPr/>
        <a:lstStyle/>
        <a:p>
          <a:endParaRPr lang="en-IN"/>
        </a:p>
      </dgm:t>
    </dgm:pt>
    <dgm:pt modelId="{DD5F15F5-8198-444B-88FE-4C661D66624D}" type="pres">
      <dgm:prSet presAssocID="{DB1A9C34-766B-4ED9-BB02-D2125F898373}" presName="childNode1tx" presStyleLbl="bgAcc1" presStyleIdx="0" presStyleCnt="3">
        <dgm:presLayoutVars>
          <dgm:bulletEnabled val="1"/>
        </dgm:presLayoutVars>
      </dgm:prSet>
      <dgm:spPr/>
      <dgm:t>
        <a:bodyPr/>
        <a:lstStyle/>
        <a:p>
          <a:endParaRPr lang="en-IN"/>
        </a:p>
      </dgm:t>
    </dgm:pt>
    <dgm:pt modelId="{FB50CF20-BE47-437D-B648-D3766D2D1599}" type="pres">
      <dgm:prSet presAssocID="{DB1A9C34-766B-4ED9-BB02-D2125F898373}" presName="parentNode1" presStyleLbl="node1" presStyleIdx="0" presStyleCnt="3" custLinFactNeighborX="5282" custLinFactNeighborY="-3922">
        <dgm:presLayoutVars>
          <dgm:chMax val="1"/>
          <dgm:bulletEnabled val="1"/>
        </dgm:presLayoutVars>
      </dgm:prSet>
      <dgm:spPr/>
      <dgm:t>
        <a:bodyPr/>
        <a:lstStyle/>
        <a:p>
          <a:endParaRPr lang="en-IN"/>
        </a:p>
      </dgm:t>
    </dgm:pt>
    <dgm:pt modelId="{B37D006B-8E24-4C18-89EA-DD1DBCF2D4A6}" type="pres">
      <dgm:prSet presAssocID="{DB1A9C34-766B-4ED9-BB02-D2125F898373}" presName="connSite1" presStyleCnt="0"/>
      <dgm:spPr/>
    </dgm:pt>
    <dgm:pt modelId="{D0D0C1AF-D1A1-4FAB-9CA3-BB802F67C164}" type="pres">
      <dgm:prSet presAssocID="{142D9776-E38D-404F-856F-8C422DF69CC3}" presName="Name9" presStyleLbl="sibTrans2D1" presStyleIdx="0" presStyleCnt="2"/>
      <dgm:spPr/>
      <dgm:t>
        <a:bodyPr/>
        <a:lstStyle/>
        <a:p>
          <a:endParaRPr lang="en-IN"/>
        </a:p>
      </dgm:t>
    </dgm:pt>
    <dgm:pt modelId="{F4FA5974-D7B8-4027-B7F6-D35554773D9F}" type="pres">
      <dgm:prSet presAssocID="{206A646B-8DD7-4DCF-BD7D-2DB6D9DA80BA}" presName="composite2" presStyleCnt="0"/>
      <dgm:spPr/>
    </dgm:pt>
    <dgm:pt modelId="{FBFF60C6-7A39-4280-8432-37A424469650}" type="pres">
      <dgm:prSet presAssocID="{206A646B-8DD7-4DCF-BD7D-2DB6D9DA80BA}" presName="dummyNode2" presStyleLbl="node1" presStyleIdx="0" presStyleCnt="3"/>
      <dgm:spPr/>
    </dgm:pt>
    <dgm:pt modelId="{02D92B3B-AA00-4451-9C25-7FF23D3A8BDF}" type="pres">
      <dgm:prSet presAssocID="{206A646B-8DD7-4DCF-BD7D-2DB6D9DA80BA}" presName="childNode2" presStyleLbl="bgAcc1" presStyleIdx="1" presStyleCnt="3">
        <dgm:presLayoutVars>
          <dgm:bulletEnabled val="1"/>
        </dgm:presLayoutVars>
      </dgm:prSet>
      <dgm:spPr/>
      <dgm:t>
        <a:bodyPr/>
        <a:lstStyle/>
        <a:p>
          <a:endParaRPr lang="en-IN"/>
        </a:p>
      </dgm:t>
    </dgm:pt>
    <dgm:pt modelId="{A94717B0-5390-4ACB-B064-2486D3EEEE50}" type="pres">
      <dgm:prSet presAssocID="{206A646B-8DD7-4DCF-BD7D-2DB6D9DA80BA}" presName="childNode2tx" presStyleLbl="bgAcc1" presStyleIdx="1" presStyleCnt="3">
        <dgm:presLayoutVars>
          <dgm:bulletEnabled val="1"/>
        </dgm:presLayoutVars>
      </dgm:prSet>
      <dgm:spPr/>
      <dgm:t>
        <a:bodyPr/>
        <a:lstStyle/>
        <a:p>
          <a:endParaRPr lang="en-IN"/>
        </a:p>
      </dgm:t>
    </dgm:pt>
    <dgm:pt modelId="{623E820C-705A-4F36-A5B1-8597F6028EC9}" type="pres">
      <dgm:prSet presAssocID="{206A646B-8DD7-4DCF-BD7D-2DB6D9DA80BA}" presName="parentNode2" presStyleLbl="node1" presStyleIdx="1" presStyleCnt="3">
        <dgm:presLayoutVars>
          <dgm:chMax val="0"/>
          <dgm:bulletEnabled val="1"/>
        </dgm:presLayoutVars>
      </dgm:prSet>
      <dgm:spPr/>
      <dgm:t>
        <a:bodyPr/>
        <a:lstStyle/>
        <a:p>
          <a:endParaRPr lang="en-IN"/>
        </a:p>
      </dgm:t>
    </dgm:pt>
    <dgm:pt modelId="{88D234BE-6CA1-4B08-9908-B4E2AD09CCC0}" type="pres">
      <dgm:prSet presAssocID="{206A646B-8DD7-4DCF-BD7D-2DB6D9DA80BA}" presName="connSite2" presStyleCnt="0"/>
      <dgm:spPr/>
    </dgm:pt>
    <dgm:pt modelId="{C3F369B5-2320-497D-932E-772D093101BB}" type="pres">
      <dgm:prSet presAssocID="{D0A66D0C-8855-4935-9AD8-8E4B7AEFD355}" presName="Name18" presStyleLbl="sibTrans2D1" presStyleIdx="1" presStyleCnt="2"/>
      <dgm:spPr/>
      <dgm:t>
        <a:bodyPr/>
        <a:lstStyle/>
        <a:p>
          <a:endParaRPr lang="en-IN"/>
        </a:p>
      </dgm:t>
    </dgm:pt>
    <dgm:pt modelId="{464A8227-8973-4570-9F6E-E940389C5677}" type="pres">
      <dgm:prSet presAssocID="{0279D87F-1915-4881-A164-D054E81DC892}" presName="composite1" presStyleCnt="0"/>
      <dgm:spPr/>
    </dgm:pt>
    <dgm:pt modelId="{EB5870DF-5EA7-45EB-B6BC-D460C0501C4B}" type="pres">
      <dgm:prSet presAssocID="{0279D87F-1915-4881-A164-D054E81DC892}" presName="dummyNode1" presStyleLbl="node1" presStyleIdx="1" presStyleCnt="3"/>
      <dgm:spPr/>
    </dgm:pt>
    <dgm:pt modelId="{E4D00FF9-ECA9-46A8-9C6B-3F90A5C6A644}" type="pres">
      <dgm:prSet presAssocID="{0279D87F-1915-4881-A164-D054E81DC892}" presName="childNode1" presStyleLbl="bgAcc1" presStyleIdx="2" presStyleCnt="3">
        <dgm:presLayoutVars>
          <dgm:bulletEnabled val="1"/>
        </dgm:presLayoutVars>
      </dgm:prSet>
      <dgm:spPr/>
      <dgm:t>
        <a:bodyPr/>
        <a:lstStyle/>
        <a:p>
          <a:endParaRPr lang="en-IN"/>
        </a:p>
      </dgm:t>
    </dgm:pt>
    <dgm:pt modelId="{7ABF5D30-0AE7-428D-A6DA-4DBF5A900543}" type="pres">
      <dgm:prSet presAssocID="{0279D87F-1915-4881-A164-D054E81DC892}" presName="childNode1tx" presStyleLbl="bgAcc1" presStyleIdx="2" presStyleCnt="3">
        <dgm:presLayoutVars>
          <dgm:bulletEnabled val="1"/>
        </dgm:presLayoutVars>
      </dgm:prSet>
      <dgm:spPr/>
      <dgm:t>
        <a:bodyPr/>
        <a:lstStyle/>
        <a:p>
          <a:endParaRPr lang="en-IN"/>
        </a:p>
      </dgm:t>
    </dgm:pt>
    <dgm:pt modelId="{90B2B80A-988D-496E-82F6-D105261ED7B1}" type="pres">
      <dgm:prSet presAssocID="{0279D87F-1915-4881-A164-D054E81DC892}" presName="parentNode1" presStyleLbl="node1" presStyleIdx="2" presStyleCnt="3">
        <dgm:presLayoutVars>
          <dgm:chMax val="1"/>
          <dgm:bulletEnabled val="1"/>
        </dgm:presLayoutVars>
      </dgm:prSet>
      <dgm:spPr/>
      <dgm:t>
        <a:bodyPr/>
        <a:lstStyle/>
        <a:p>
          <a:endParaRPr lang="en-IN"/>
        </a:p>
      </dgm:t>
    </dgm:pt>
    <dgm:pt modelId="{1FC0F42B-4DBA-43E6-A1DA-0C749C6B2320}" type="pres">
      <dgm:prSet presAssocID="{0279D87F-1915-4881-A164-D054E81DC892}" presName="connSite1" presStyleCnt="0"/>
      <dgm:spPr/>
    </dgm:pt>
  </dgm:ptLst>
  <dgm:cxnLst>
    <dgm:cxn modelId="{4F3F6D39-D932-477B-B7EB-3BBAE399C5E7}" type="presOf" srcId="{1CF06493-3214-43C3-B64D-1C82123E000B}" destId="{DD917381-A4A0-45D7-A730-FFFBF960962C}" srcOrd="0" destOrd="0" presId="urn:microsoft.com/office/officeart/2005/8/layout/hProcess4"/>
    <dgm:cxn modelId="{DB3518EF-5AB4-482A-9A82-4A196662E59C}" type="presOf" srcId="{206A646B-8DD7-4DCF-BD7D-2DB6D9DA80BA}" destId="{623E820C-705A-4F36-A5B1-8597F6028EC9}" srcOrd="0" destOrd="0" presId="urn:microsoft.com/office/officeart/2005/8/layout/hProcess4"/>
    <dgm:cxn modelId="{8C6B8694-50E8-4500-BA22-564AAD733476}" type="presOf" srcId="{142D9776-E38D-404F-856F-8C422DF69CC3}" destId="{D0D0C1AF-D1A1-4FAB-9CA3-BB802F67C164}" srcOrd="0" destOrd="0" presId="urn:microsoft.com/office/officeart/2005/8/layout/hProcess4"/>
    <dgm:cxn modelId="{B47269C0-92A0-44FF-955A-6E648E800F61}" type="presOf" srcId="{D9433A94-E006-4259-8AC8-F9D73CB00C93}" destId="{02D92B3B-AA00-4451-9C25-7FF23D3A8BDF}" srcOrd="0" destOrd="0" presId="urn:microsoft.com/office/officeart/2005/8/layout/hProcess4"/>
    <dgm:cxn modelId="{26713320-2575-47CF-A090-5A54BCCF5AA4}" srcId="{0279D87F-1915-4881-A164-D054E81DC892}" destId="{9118444B-C9F5-45A3-903F-BEB5995F0A77}" srcOrd="0" destOrd="0" parTransId="{7E3D6C12-43EF-491D-91C3-0E41F652DE85}" sibTransId="{62B94805-A650-45B7-A4D7-3985E833DCBE}"/>
    <dgm:cxn modelId="{3056F316-D33B-4D12-A601-1321DC0B2563}" srcId="{1CF06493-3214-43C3-B64D-1C82123E000B}" destId="{0279D87F-1915-4881-A164-D054E81DC892}" srcOrd="2" destOrd="0" parTransId="{494D587F-A2B7-48D6-8F68-39F55E9BD8A2}" sibTransId="{2B95770B-04A6-4962-85F3-6504397F8480}"/>
    <dgm:cxn modelId="{AF91E536-4AFF-42BF-A1CD-631D30162F6E}" type="presOf" srcId="{9118444B-C9F5-45A3-903F-BEB5995F0A77}" destId="{7ABF5D30-0AE7-428D-A6DA-4DBF5A900543}" srcOrd="1" destOrd="0" presId="urn:microsoft.com/office/officeart/2005/8/layout/hProcess4"/>
    <dgm:cxn modelId="{84784A83-76BC-4D48-95D7-99608DE5FA0B}" type="presOf" srcId="{D0A66D0C-8855-4935-9AD8-8E4B7AEFD355}" destId="{C3F369B5-2320-497D-932E-772D093101BB}" srcOrd="0" destOrd="0" presId="urn:microsoft.com/office/officeart/2005/8/layout/hProcess4"/>
    <dgm:cxn modelId="{3245F900-36C9-4017-9DFB-8038128859E8}" type="presOf" srcId="{DB1A9C34-766B-4ED9-BB02-D2125F898373}" destId="{FB50CF20-BE47-437D-B648-D3766D2D1599}" srcOrd="0" destOrd="0" presId="urn:microsoft.com/office/officeart/2005/8/layout/hProcess4"/>
    <dgm:cxn modelId="{D7BA5954-9815-4043-B153-D1488B939773}" type="presOf" srcId="{B2CB87C2-31F9-4A64-B9E8-081E25B55F76}" destId="{DD5F15F5-8198-444B-88FE-4C661D66624D}" srcOrd="1" destOrd="0" presId="urn:microsoft.com/office/officeart/2005/8/layout/hProcess4"/>
    <dgm:cxn modelId="{0D01ACC5-75B9-446D-8FF6-9DFC3F0D0A0F}" type="presOf" srcId="{0279D87F-1915-4881-A164-D054E81DC892}" destId="{90B2B80A-988D-496E-82F6-D105261ED7B1}" srcOrd="0" destOrd="0" presId="urn:microsoft.com/office/officeart/2005/8/layout/hProcess4"/>
    <dgm:cxn modelId="{9460DDC7-B6EA-4418-8D85-6B04BDB28835}" srcId="{206A646B-8DD7-4DCF-BD7D-2DB6D9DA80BA}" destId="{D9433A94-E006-4259-8AC8-F9D73CB00C93}" srcOrd="0" destOrd="0" parTransId="{029974EB-EE8E-439A-8808-B55C5F5A2F1C}" sibTransId="{09E2B091-B30D-4D58-8CFD-215BF11F8701}"/>
    <dgm:cxn modelId="{D8F091E4-0C2E-428D-B8CB-3A0BF967F7B1}" srcId="{1CF06493-3214-43C3-B64D-1C82123E000B}" destId="{206A646B-8DD7-4DCF-BD7D-2DB6D9DA80BA}" srcOrd="1" destOrd="0" parTransId="{89D41124-E481-4DF1-97DB-6C699ADA283A}" sibTransId="{D0A66D0C-8855-4935-9AD8-8E4B7AEFD355}"/>
    <dgm:cxn modelId="{C389C630-3C80-493D-B541-D3F689E0F051}" srcId="{DB1A9C34-766B-4ED9-BB02-D2125F898373}" destId="{B2CB87C2-31F9-4A64-B9E8-081E25B55F76}" srcOrd="0" destOrd="0" parTransId="{7A65E74A-307F-4293-8635-58786C9764A4}" sibTransId="{868DC023-B9B1-4D0D-99E0-0AD5CD236C3A}"/>
    <dgm:cxn modelId="{532C518C-1D8C-44DB-B064-1949478B619D}" srcId="{1CF06493-3214-43C3-B64D-1C82123E000B}" destId="{DB1A9C34-766B-4ED9-BB02-D2125F898373}" srcOrd="0" destOrd="0" parTransId="{46AC91D7-10BB-4302-8445-02067EA38B3C}" sibTransId="{142D9776-E38D-404F-856F-8C422DF69CC3}"/>
    <dgm:cxn modelId="{37F9989F-695B-492A-BAAB-21E6D9EDFBC7}" type="presOf" srcId="{9118444B-C9F5-45A3-903F-BEB5995F0A77}" destId="{E4D00FF9-ECA9-46A8-9C6B-3F90A5C6A644}" srcOrd="0" destOrd="0" presId="urn:microsoft.com/office/officeart/2005/8/layout/hProcess4"/>
    <dgm:cxn modelId="{FED00C57-0C14-4898-AA0B-B88316DE29A9}" type="presOf" srcId="{B2CB87C2-31F9-4A64-B9E8-081E25B55F76}" destId="{536D84AF-047B-4EA3-A5B8-579EED34094B}" srcOrd="0" destOrd="0" presId="urn:microsoft.com/office/officeart/2005/8/layout/hProcess4"/>
    <dgm:cxn modelId="{C95818AF-3002-4096-98BD-169F5238E25B}" type="presOf" srcId="{D9433A94-E006-4259-8AC8-F9D73CB00C93}" destId="{A94717B0-5390-4ACB-B064-2486D3EEEE50}" srcOrd="1" destOrd="0" presId="urn:microsoft.com/office/officeart/2005/8/layout/hProcess4"/>
    <dgm:cxn modelId="{409444E7-DB36-47A9-8A35-57B04E85193C}" type="presParOf" srcId="{DD917381-A4A0-45D7-A730-FFFBF960962C}" destId="{2A828B0B-ADD3-4F1F-957A-34D3294CBF2C}" srcOrd="0" destOrd="0" presId="urn:microsoft.com/office/officeart/2005/8/layout/hProcess4"/>
    <dgm:cxn modelId="{833AF809-C18E-4B76-A4BD-D7AA04B9CA47}" type="presParOf" srcId="{DD917381-A4A0-45D7-A730-FFFBF960962C}" destId="{1D8C2A83-B266-4DBB-A362-28D0D818FD36}" srcOrd="1" destOrd="0" presId="urn:microsoft.com/office/officeart/2005/8/layout/hProcess4"/>
    <dgm:cxn modelId="{856FFA3C-AFDD-4418-A1D9-0A1D9E7915B6}" type="presParOf" srcId="{DD917381-A4A0-45D7-A730-FFFBF960962C}" destId="{8375EEFF-3A21-4660-85F6-27A15120752C}" srcOrd="2" destOrd="0" presId="urn:microsoft.com/office/officeart/2005/8/layout/hProcess4"/>
    <dgm:cxn modelId="{ED1125D6-08B0-4DC0-97FA-C9E3757E5DED}" type="presParOf" srcId="{8375EEFF-3A21-4660-85F6-27A15120752C}" destId="{7C1DAE2F-1278-4A5A-A1FF-31469BC5A410}" srcOrd="0" destOrd="0" presId="urn:microsoft.com/office/officeart/2005/8/layout/hProcess4"/>
    <dgm:cxn modelId="{1C9F29B5-AF6C-4D0E-9252-5415F8BE5661}" type="presParOf" srcId="{7C1DAE2F-1278-4A5A-A1FF-31469BC5A410}" destId="{91E00C89-B84F-41B2-A4C2-EC512F77EBBF}" srcOrd="0" destOrd="0" presId="urn:microsoft.com/office/officeart/2005/8/layout/hProcess4"/>
    <dgm:cxn modelId="{99ED39A1-E7DE-432D-8264-52CD0935D0D0}" type="presParOf" srcId="{7C1DAE2F-1278-4A5A-A1FF-31469BC5A410}" destId="{536D84AF-047B-4EA3-A5B8-579EED34094B}" srcOrd="1" destOrd="0" presId="urn:microsoft.com/office/officeart/2005/8/layout/hProcess4"/>
    <dgm:cxn modelId="{7469D1D3-BC0C-4C89-BBCE-0FF24CA4C650}" type="presParOf" srcId="{7C1DAE2F-1278-4A5A-A1FF-31469BC5A410}" destId="{DD5F15F5-8198-444B-88FE-4C661D66624D}" srcOrd="2" destOrd="0" presId="urn:microsoft.com/office/officeart/2005/8/layout/hProcess4"/>
    <dgm:cxn modelId="{86608456-B9AE-4D08-A828-B70B60F7C25D}" type="presParOf" srcId="{7C1DAE2F-1278-4A5A-A1FF-31469BC5A410}" destId="{FB50CF20-BE47-437D-B648-D3766D2D1599}" srcOrd="3" destOrd="0" presId="urn:microsoft.com/office/officeart/2005/8/layout/hProcess4"/>
    <dgm:cxn modelId="{9BCFD8A8-7FDC-4578-8AC0-F1B72CB7C76F}" type="presParOf" srcId="{7C1DAE2F-1278-4A5A-A1FF-31469BC5A410}" destId="{B37D006B-8E24-4C18-89EA-DD1DBCF2D4A6}" srcOrd="4" destOrd="0" presId="urn:microsoft.com/office/officeart/2005/8/layout/hProcess4"/>
    <dgm:cxn modelId="{7EB90ACC-1FF9-49FB-89F2-7FA8382067C3}" type="presParOf" srcId="{8375EEFF-3A21-4660-85F6-27A15120752C}" destId="{D0D0C1AF-D1A1-4FAB-9CA3-BB802F67C164}" srcOrd="1" destOrd="0" presId="urn:microsoft.com/office/officeart/2005/8/layout/hProcess4"/>
    <dgm:cxn modelId="{DEC08A34-282F-4307-9B89-527B33EA27BF}" type="presParOf" srcId="{8375EEFF-3A21-4660-85F6-27A15120752C}" destId="{F4FA5974-D7B8-4027-B7F6-D35554773D9F}" srcOrd="2" destOrd="0" presId="urn:microsoft.com/office/officeart/2005/8/layout/hProcess4"/>
    <dgm:cxn modelId="{65877A53-CEBE-4D99-AC66-FB615267A188}" type="presParOf" srcId="{F4FA5974-D7B8-4027-B7F6-D35554773D9F}" destId="{FBFF60C6-7A39-4280-8432-37A424469650}" srcOrd="0" destOrd="0" presId="urn:microsoft.com/office/officeart/2005/8/layout/hProcess4"/>
    <dgm:cxn modelId="{E413FDBA-78A6-460A-A626-FEB008BA6131}" type="presParOf" srcId="{F4FA5974-D7B8-4027-B7F6-D35554773D9F}" destId="{02D92B3B-AA00-4451-9C25-7FF23D3A8BDF}" srcOrd="1" destOrd="0" presId="urn:microsoft.com/office/officeart/2005/8/layout/hProcess4"/>
    <dgm:cxn modelId="{4FEA495F-1EFA-441F-9384-E73D0BEB245B}" type="presParOf" srcId="{F4FA5974-D7B8-4027-B7F6-D35554773D9F}" destId="{A94717B0-5390-4ACB-B064-2486D3EEEE50}" srcOrd="2" destOrd="0" presId="urn:microsoft.com/office/officeart/2005/8/layout/hProcess4"/>
    <dgm:cxn modelId="{19E3BA16-4AB4-4DDE-BD14-F02D5BE8E7A7}" type="presParOf" srcId="{F4FA5974-D7B8-4027-B7F6-D35554773D9F}" destId="{623E820C-705A-4F36-A5B1-8597F6028EC9}" srcOrd="3" destOrd="0" presId="urn:microsoft.com/office/officeart/2005/8/layout/hProcess4"/>
    <dgm:cxn modelId="{82F750C6-ECAF-45C5-857F-02AC7CBFF302}" type="presParOf" srcId="{F4FA5974-D7B8-4027-B7F6-D35554773D9F}" destId="{88D234BE-6CA1-4B08-9908-B4E2AD09CCC0}" srcOrd="4" destOrd="0" presId="urn:microsoft.com/office/officeart/2005/8/layout/hProcess4"/>
    <dgm:cxn modelId="{E1372359-A728-4110-9FCB-8D59C3A2DB4D}" type="presParOf" srcId="{8375EEFF-3A21-4660-85F6-27A15120752C}" destId="{C3F369B5-2320-497D-932E-772D093101BB}" srcOrd="3" destOrd="0" presId="urn:microsoft.com/office/officeart/2005/8/layout/hProcess4"/>
    <dgm:cxn modelId="{9EB14AE1-8C0F-4CEE-947B-1C42B61715BE}" type="presParOf" srcId="{8375EEFF-3A21-4660-85F6-27A15120752C}" destId="{464A8227-8973-4570-9F6E-E940389C5677}" srcOrd="4" destOrd="0" presId="urn:microsoft.com/office/officeart/2005/8/layout/hProcess4"/>
    <dgm:cxn modelId="{4FFC1F0A-66A5-4BFC-A820-9185385F5342}" type="presParOf" srcId="{464A8227-8973-4570-9F6E-E940389C5677}" destId="{EB5870DF-5EA7-45EB-B6BC-D460C0501C4B}" srcOrd="0" destOrd="0" presId="urn:microsoft.com/office/officeart/2005/8/layout/hProcess4"/>
    <dgm:cxn modelId="{902411B2-9261-4166-88A6-A0A75B857A1A}" type="presParOf" srcId="{464A8227-8973-4570-9F6E-E940389C5677}" destId="{E4D00FF9-ECA9-46A8-9C6B-3F90A5C6A644}" srcOrd="1" destOrd="0" presId="urn:microsoft.com/office/officeart/2005/8/layout/hProcess4"/>
    <dgm:cxn modelId="{C6B30010-04B1-4905-AA9F-C080151EB2C8}" type="presParOf" srcId="{464A8227-8973-4570-9F6E-E940389C5677}" destId="{7ABF5D30-0AE7-428D-A6DA-4DBF5A900543}" srcOrd="2" destOrd="0" presId="urn:microsoft.com/office/officeart/2005/8/layout/hProcess4"/>
    <dgm:cxn modelId="{55FE6ABA-7952-4592-984F-70F1E6F678FB}" type="presParOf" srcId="{464A8227-8973-4570-9F6E-E940389C5677}" destId="{90B2B80A-988D-496E-82F6-D105261ED7B1}" srcOrd="3" destOrd="0" presId="urn:microsoft.com/office/officeart/2005/8/layout/hProcess4"/>
    <dgm:cxn modelId="{BADC9A2F-199F-4589-BCF6-8D94E311C2A5}" type="presParOf" srcId="{464A8227-8973-4570-9F6E-E940389C5677}" destId="{1FC0F42B-4DBA-43E6-A1DA-0C749C6B2320}"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D84AF-047B-4EA3-A5B8-579EED34094B}">
      <dsp:nvSpPr>
        <dsp:cNvPr id="0" name=""/>
        <dsp:cNvSpPr/>
      </dsp:nvSpPr>
      <dsp:spPr>
        <a:xfrm>
          <a:off x="1054777" y="929574"/>
          <a:ext cx="2165689" cy="1786241"/>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solidFill>
                <a:srgbClr val="374151"/>
              </a:solidFill>
              <a:effectLst/>
              <a:latin typeface="Söhne"/>
            </a:rPr>
            <a:t>  Insert the provided data into the tables using SQL insert statements or import data from excel file</a:t>
          </a:r>
          <a:r>
            <a:rPr lang="en-GB" sz="1600" b="0" i="0" kern="1200" dirty="0">
              <a:solidFill>
                <a:srgbClr val="374151"/>
              </a:solidFill>
              <a:effectLst/>
              <a:latin typeface="Söhne"/>
            </a:rPr>
            <a:t>.</a:t>
          </a:r>
          <a:endParaRPr lang="en-US" sz="1600" kern="1200" dirty="0"/>
        </a:p>
      </dsp:txBody>
      <dsp:txXfrm>
        <a:off x="1095883" y="970680"/>
        <a:ext cx="2083477" cy="1321263"/>
      </dsp:txXfrm>
    </dsp:sp>
    <dsp:sp modelId="{D0D0C1AF-D1A1-4FAB-9CA3-BB802F67C164}">
      <dsp:nvSpPr>
        <dsp:cNvPr id="0" name=""/>
        <dsp:cNvSpPr/>
      </dsp:nvSpPr>
      <dsp:spPr>
        <a:xfrm>
          <a:off x="2341291" y="1253907"/>
          <a:ext cx="2527681" cy="2527681"/>
        </a:xfrm>
        <a:prstGeom prst="leftCircularArrow">
          <a:avLst>
            <a:gd name="adj1" fmla="val 4306"/>
            <a:gd name="adj2" fmla="val 544722"/>
            <a:gd name="adj3" fmla="val 2372026"/>
            <a:gd name="adj4" fmla="val 9076282"/>
            <a:gd name="adj5" fmla="val 5023"/>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B50CF20-BE47-437D-B648-D3766D2D1599}">
      <dsp:nvSpPr>
        <dsp:cNvPr id="0" name=""/>
        <dsp:cNvSpPr/>
      </dsp:nvSpPr>
      <dsp:spPr>
        <a:xfrm>
          <a:off x="1637723" y="2303025"/>
          <a:ext cx="1925057" cy="76553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GB" sz="1600" b="1" i="0" kern="1200" dirty="0">
              <a:solidFill>
                <a:schemeClr val="bg1"/>
              </a:solidFill>
              <a:effectLst/>
              <a:latin typeface="Söhne"/>
            </a:rPr>
            <a:t>Populate the well structured database</a:t>
          </a:r>
          <a:endParaRPr lang="en-US" sz="1600" kern="1200" dirty="0">
            <a:solidFill>
              <a:schemeClr val="bg1"/>
            </a:solidFill>
          </a:endParaRPr>
        </a:p>
      </dsp:txBody>
      <dsp:txXfrm>
        <a:off x="1660145" y="2325447"/>
        <a:ext cx="1880213" cy="720687"/>
      </dsp:txXfrm>
    </dsp:sp>
    <dsp:sp modelId="{02D92B3B-AA00-4451-9C25-7FF23D3A8BDF}">
      <dsp:nvSpPr>
        <dsp:cNvPr id="0" name=""/>
        <dsp:cNvSpPr/>
      </dsp:nvSpPr>
      <dsp:spPr>
        <a:xfrm>
          <a:off x="3979350" y="929574"/>
          <a:ext cx="2165689" cy="1786241"/>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solidFill>
                <a:srgbClr val="374151"/>
              </a:solidFill>
              <a:effectLst/>
              <a:latin typeface="Söhne"/>
            </a:rPr>
            <a:t>Carefully review each problem statement to identify the specific information required to address the problem. </a:t>
          </a:r>
          <a:endParaRPr lang="en-US" sz="1400" kern="1200" dirty="0"/>
        </a:p>
      </dsp:txBody>
      <dsp:txXfrm>
        <a:off x="4020456" y="1353446"/>
        <a:ext cx="2083477" cy="1321263"/>
      </dsp:txXfrm>
    </dsp:sp>
    <dsp:sp modelId="{C3F369B5-2320-497D-932E-772D093101BB}">
      <dsp:nvSpPr>
        <dsp:cNvPr id="0" name=""/>
        <dsp:cNvSpPr/>
      </dsp:nvSpPr>
      <dsp:spPr>
        <a:xfrm>
          <a:off x="5130114" y="-250713"/>
          <a:ext cx="2921082" cy="2921082"/>
        </a:xfrm>
        <a:prstGeom prst="circularArrow">
          <a:avLst>
            <a:gd name="adj1" fmla="val 3726"/>
            <a:gd name="adj2" fmla="val 464787"/>
            <a:gd name="adj3" fmla="val 19359702"/>
            <a:gd name="adj4" fmla="val 12575511"/>
            <a:gd name="adj5" fmla="val 434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23E820C-705A-4F36-A5B1-8597F6028EC9}">
      <dsp:nvSpPr>
        <dsp:cNvPr id="0" name=""/>
        <dsp:cNvSpPr/>
      </dsp:nvSpPr>
      <dsp:spPr>
        <a:xfrm>
          <a:off x="4460614" y="546808"/>
          <a:ext cx="1925057" cy="76553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buFont typeface="Arial" panose="020B0604020202020204" pitchFamily="34" charset="0"/>
            <a:buChar char="•"/>
          </a:pPr>
          <a:r>
            <a:rPr lang="en-GB" sz="1600" b="1" i="0" kern="1200" dirty="0">
              <a:solidFill>
                <a:schemeClr val="bg1"/>
              </a:solidFill>
              <a:effectLst/>
              <a:latin typeface="Söhne"/>
            </a:rPr>
            <a:t>Analyse the problem statements</a:t>
          </a:r>
          <a:endParaRPr lang="en-US" sz="1600" kern="1200" dirty="0">
            <a:solidFill>
              <a:schemeClr val="bg1"/>
            </a:solidFill>
          </a:endParaRPr>
        </a:p>
      </dsp:txBody>
      <dsp:txXfrm>
        <a:off x="4483036" y="569230"/>
        <a:ext cx="1880213" cy="720687"/>
      </dsp:txXfrm>
    </dsp:sp>
    <dsp:sp modelId="{E4D00FF9-ECA9-46A8-9C6B-3F90A5C6A644}">
      <dsp:nvSpPr>
        <dsp:cNvPr id="0" name=""/>
        <dsp:cNvSpPr/>
      </dsp:nvSpPr>
      <dsp:spPr>
        <a:xfrm>
          <a:off x="6903923" y="929574"/>
          <a:ext cx="2165689" cy="1786241"/>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GB" sz="1400" b="0" i="0" kern="1200" dirty="0">
              <a:solidFill>
                <a:srgbClr val="374151"/>
              </a:solidFill>
              <a:effectLst/>
              <a:latin typeface="Söhne"/>
            </a:rPr>
            <a:t>Consider using appropriate joins, aggregations, and filtering conditions to obtain the desired results. </a:t>
          </a:r>
          <a:endParaRPr lang="en-US" sz="1400" kern="1200" dirty="0"/>
        </a:p>
      </dsp:txBody>
      <dsp:txXfrm>
        <a:off x="6945029" y="970680"/>
        <a:ext cx="2083477" cy="1321263"/>
      </dsp:txXfrm>
    </dsp:sp>
    <dsp:sp modelId="{90B2B80A-988D-496E-82F6-D105261ED7B1}">
      <dsp:nvSpPr>
        <dsp:cNvPr id="0" name=""/>
        <dsp:cNvSpPr/>
      </dsp:nvSpPr>
      <dsp:spPr>
        <a:xfrm>
          <a:off x="7385188" y="2333049"/>
          <a:ext cx="1925057" cy="76553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GB" sz="1600" b="1" i="0" kern="1200" dirty="0">
              <a:solidFill>
                <a:schemeClr val="bg1"/>
              </a:solidFill>
              <a:effectLst/>
              <a:latin typeface="Söhne"/>
            </a:rPr>
            <a:t>Write SQL queries</a:t>
          </a:r>
          <a:endParaRPr lang="en-US" sz="1600" kern="1200" dirty="0">
            <a:solidFill>
              <a:schemeClr val="bg1"/>
            </a:solidFill>
          </a:endParaRPr>
        </a:p>
      </dsp:txBody>
      <dsp:txXfrm>
        <a:off x="7407610" y="2355471"/>
        <a:ext cx="1880213" cy="72068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EF4A-FE14-4532-ACFA-20A14DF80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1AF7810-8773-4156-A713-09D37578EF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t>21-08-2023</a:t>
            </a:fld>
            <a:endParaRPr lang="en-IN"/>
          </a:p>
        </p:txBody>
      </p:sp>
      <p:sp>
        <p:nvSpPr>
          <p:cNvPr id="4" name="Footer Placeholder 3">
            <a:extLst>
              <a:ext uri="{FF2B5EF4-FFF2-40B4-BE49-F238E27FC236}">
                <a16:creationId xmlns:a16="http://schemas.microsoft.com/office/drawing/2014/main" id="{1957EAED-33BC-4D15-A47D-209A6118C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5302D7-0779-4C5A-B415-7F66492AF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t>‹#›</a:t>
            </a:fld>
            <a:endParaRPr lang="en-IN"/>
          </a:p>
        </p:txBody>
      </p:sp>
    </p:spTree>
    <p:extLst>
      <p:ext uri="{BB962C8B-B14F-4D97-AF65-F5344CB8AC3E}">
        <p14:creationId xmlns:p14="http://schemas.microsoft.com/office/powerpoint/2010/main" val="18429825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52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50819-4475-4460-83F9-65D22FD1B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a:extLst>
              <a:ext uri="{FF2B5EF4-FFF2-40B4-BE49-F238E27FC236}">
                <a16:creationId xmlns:a16="http://schemas.microsoft.com/office/drawing/2014/main" id="{6D887C14-EE03-4044-93B2-DD0AD899B7AB}"/>
              </a:ext>
            </a:extLst>
          </p:cNvPr>
          <p:cNvSpPr>
            <a:spLocks noGrp="1"/>
          </p:cNvSpPr>
          <p:nvPr>
            <p:ph type="title"/>
          </p:nvPr>
        </p:nvSpPr>
        <p:spPr>
          <a:xfrm>
            <a:off x="7240587" y="1562465"/>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5" name="Content Placeholder 2">
            <a:extLst>
              <a:ext uri="{FF2B5EF4-FFF2-40B4-BE49-F238E27FC236}">
                <a16:creationId xmlns:a16="http://schemas.microsoft.com/office/drawing/2014/main" id="{AF1D3D6F-AE8E-42F3-B5BC-84A7D402C543}"/>
              </a:ext>
            </a:extLst>
          </p:cNvPr>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Text Placeholder 3">
            <a:extLst>
              <a:ext uri="{FF2B5EF4-FFF2-40B4-BE49-F238E27FC236}">
                <a16:creationId xmlns:a16="http://schemas.microsoft.com/office/drawing/2014/main" id="{A9D4FCD0-CDE1-43D4-B31A-F943C5326342}"/>
              </a:ext>
            </a:extLst>
          </p:cNvPr>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7" name="Picture 6">
            <a:extLst>
              <a:ext uri="{FF2B5EF4-FFF2-40B4-BE49-F238E27FC236}">
                <a16:creationId xmlns:a16="http://schemas.microsoft.com/office/drawing/2014/main" id="{441B6B1C-A415-4775-B2F1-5A71DE24BC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extLst>
      <p:ext uri="{BB962C8B-B14F-4D97-AF65-F5344CB8AC3E}">
        <p14:creationId xmlns:p14="http://schemas.microsoft.com/office/powerpoint/2010/main" val="8050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35B97-80A5-4AB9-AE3B-8FDFAF50D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a:extLst>
              <a:ext uri="{FF2B5EF4-FFF2-40B4-BE49-F238E27FC236}">
                <a16:creationId xmlns:a16="http://schemas.microsoft.com/office/drawing/2014/main" id="{2B934F4F-3FDE-406F-8065-7DC0635A39BE}"/>
              </a:ext>
            </a:extLst>
          </p:cNvPr>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3">
            <a:extLst>
              <a:ext uri="{FF2B5EF4-FFF2-40B4-BE49-F238E27FC236}">
                <a16:creationId xmlns:a16="http://schemas.microsoft.com/office/drawing/2014/main" id="{280C112B-8468-4BDD-8741-692A2EFFF719}"/>
              </a:ext>
            </a:extLst>
          </p:cNvPr>
          <p:cNvSpPr>
            <a:spLocks noGrp="1"/>
          </p:cNvSpPr>
          <p:nvPr>
            <p:ph sz="half" idx="2"/>
          </p:nvPr>
        </p:nvSpPr>
        <p:spPr>
          <a:xfrm>
            <a:off x="646592"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0" name="Picture 19">
            <a:extLst>
              <a:ext uri="{FF2B5EF4-FFF2-40B4-BE49-F238E27FC236}">
                <a16:creationId xmlns:a16="http://schemas.microsoft.com/office/drawing/2014/main" id="{A9B84E61-93E0-4628-A104-C75C29EF87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a:extLst>
              <a:ext uri="{FF2B5EF4-FFF2-40B4-BE49-F238E27FC236}">
                <a16:creationId xmlns:a16="http://schemas.microsoft.com/office/drawing/2014/main" id="{FD0345A1-9BDD-450E-8E72-D8795AA3AA27}"/>
              </a:ext>
            </a:extLst>
          </p:cNvPr>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Content Placeholder 3">
            <a:extLst>
              <a:ext uri="{FF2B5EF4-FFF2-40B4-BE49-F238E27FC236}">
                <a16:creationId xmlns:a16="http://schemas.microsoft.com/office/drawing/2014/main" id="{F5E78397-B7FA-4355-A257-A4846BE14737}"/>
              </a:ext>
            </a:extLst>
          </p:cNvPr>
          <p:cNvSpPr>
            <a:spLocks noGrp="1"/>
          </p:cNvSpPr>
          <p:nvPr>
            <p:ph sz="half" idx="11"/>
          </p:nvPr>
        </p:nvSpPr>
        <p:spPr>
          <a:xfrm>
            <a:off x="4261284"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3" name="Picture 22">
            <a:extLst>
              <a:ext uri="{FF2B5EF4-FFF2-40B4-BE49-F238E27FC236}">
                <a16:creationId xmlns:a16="http://schemas.microsoft.com/office/drawing/2014/main" id="{8838D993-D8F2-4059-9A2F-224D9AAB2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a:extLst>
              <a:ext uri="{FF2B5EF4-FFF2-40B4-BE49-F238E27FC236}">
                <a16:creationId xmlns:a16="http://schemas.microsoft.com/office/drawing/2014/main" id="{B37146D7-F7DA-434B-9E68-D796F12F7A21}"/>
              </a:ext>
            </a:extLst>
          </p:cNvPr>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26" name="Picture 25">
            <a:extLst>
              <a:ext uri="{FF2B5EF4-FFF2-40B4-BE49-F238E27FC236}">
                <a16:creationId xmlns:a16="http://schemas.microsoft.com/office/drawing/2014/main" id="{79BC8863-27A8-4BA1-98C4-08640E3120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a:extLst>
              <a:ext uri="{FF2B5EF4-FFF2-40B4-BE49-F238E27FC236}">
                <a16:creationId xmlns:a16="http://schemas.microsoft.com/office/drawing/2014/main" id="{D044814E-171B-42B7-A39B-6001BA2DF210}"/>
              </a:ext>
            </a:extLst>
          </p:cNvPr>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8" name="Content Placeholder 3">
            <a:extLst>
              <a:ext uri="{FF2B5EF4-FFF2-40B4-BE49-F238E27FC236}">
                <a16:creationId xmlns:a16="http://schemas.microsoft.com/office/drawing/2014/main" id="{3AB7E0DF-C369-49B6-A620-17A0B3275D52}"/>
              </a:ext>
            </a:extLst>
          </p:cNvPr>
          <p:cNvSpPr>
            <a:spLocks noGrp="1"/>
          </p:cNvSpPr>
          <p:nvPr>
            <p:ph sz="half" idx="15"/>
          </p:nvPr>
        </p:nvSpPr>
        <p:spPr>
          <a:xfrm>
            <a:off x="7867095"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521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097EC24E-4D73-4CA4-9C65-58CC9B4D09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a:extLst>
              <a:ext uri="{FF2B5EF4-FFF2-40B4-BE49-F238E27FC236}">
                <a16:creationId xmlns:a16="http://schemas.microsoft.com/office/drawing/2014/main" id="{C9ECC711-A200-42E5-800D-891E0F8A0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extLst>
      <p:ext uri="{BB962C8B-B14F-4D97-AF65-F5344CB8AC3E}">
        <p14:creationId xmlns:p14="http://schemas.microsoft.com/office/powerpoint/2010/main" val="39552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996373-2DA0-4C35-9557-670B3F8CB1A8}"/>
              </a:ext>
            </a:extLst>
          </p:cNvPr>
          <p:cNvSpPr>
            <a:spLocks noGrp="1"/>
          </p:cNvSpPr>
          <p:nvPr>
            <p:ph sz="half" idx="1"/>
          </p:nvPr>
        </p:nvSpPr>
        <p:spPr>
          <a:xfrm>
            <a:off x="598846"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2">
            <a:extLst>
              <a:ext uri="{FF2B5EF4-FFF2-40B4-BE49-F238E27FC236}">
                <a16:creationId xmlns:a16="http://schemas.microsoft.com/office/drawing/2014/main" id="{63778371-BEC0-4384-B529-D547AB875FC0}"/>
              </a:ext>
            </a:extLst>
          </p:cNvPr>
          <p:cNvSpPr>
            <a:spLocks noGrp="1"/>
          </p:cNvSpPr>
          <p:nvPr>
            <p:ph sz="half" idx="10"/>
          </p:nvPr>
        </p:nvSpPr>
        <p:spPr>
          <a:xfrm>
            <a:off x="4250527"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2">
            <a:extLst>
              <a:ext uri="{FF2B5EF4-FFF2-40B4-BE49-F238E27FC236}">
                <a16:creationId xmlns:a16="http://schemas.microsoft.com/office/drawing/2014/main" id="{3599C6B0-1968-4B44-A18E-C9735C9B967B}"/>
              </a:ext>
            </a:extLst>
          </p:cNvPr>
          <p:cNvSpPr>
            <a:spLocks noGrp="1"/>
          </p:cNvSpPr>
          <p:nvPr>
            <p:ph sz="half" idx="11"/>
          </p:nvPr>
        </p:nvSpPr>
        <p:spPr>
          <a:xfrm>
            <a:off x="7902208"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a:extLst>
              <a:ext uri="{FF2B5EF4-FFF2-40B4-BE49-F238E27FC236}">
                <a16:creationId xmlns:a16="http://schemas.microsoft.com/office/drawing/2014/main" id="{525F33EB-E636-40F8-B2A0-4F6D0F82D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a:extLst>
              <a:ext uri="{FF2B5EF4-FFF2-40B4-BE49-F238E27FC236}">
                <a16:creationId xmlns:a16="http://schemas.microsoft.com/office/drawing/2014/main" id="{36B41112-3F17-429F-9AC7-B8E87F7F4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a:extLst>
              <a:ext uri="{FF2B5EF4-FFF2-40B4-BE49-F238E27FC236}">
                <a16:creationId xmlns:a16="http://schemas.microsoft.com/office/drawing/2014/main" id="{2B9A5867-1D44-430F-8B03-BFD1A1114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extLst>
      <p:ext uri="{BB962C8B-B14F-4D97-AF65-F5344CB8AC3E}">
        <p14:creationId xmlns:p14="http://schemas.microsoft.com/office/powerpoint/2010/main" val="3052571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4ED6E3-6EAA-4E26-92D5-90FEFFAE9B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a:extLst>
              <a:ext uri="{FF2B5EF4-FFF2-40B4-BE49-F238E27FC236}">
                <a16:creationId xmlns:a16="http://schemas.microsoft.com/office/drawing/2014/main" id="{D1B0EC9F-9A1F-4B6F-AD1E-29D3CB7F299C}"/>
              </a:ext>
            </a:extLst>
          </p:cNvPr>
          <p:cNvSpPr>
            <a:spLocks noGrp="1"/>
          </p:cNvSpPr>
          <p:nvPr>
            <p:ph type="title"/>
          </p:nvPr>
        </p:nvSpPr>
        <p:spPr>
          <a:xfrm>
            <a:off x="1342008" y="1287260"/>
            <a:ext cx="9507984" cy="703994"/>
          </a:xfrm>
        </p:spPr>
        <p:txBody>
          <a:bodyPr/>
          <a:lstStyle>
            <a:lvl1pPr algn="ctr">
              <a:defRPr/>
            </a:lvl1pPr>
          </a:lstStyle>
          <a:p>
            <a:r>
              <a:rPr lang="en-US" dirty="0"/>
              <a:t>Click to edit Master title style</a:t>
            </a:r>
            <a:endParaRPr lang="en-IN" dirty="0"/>
          </a:p>
        </p:txBody>
      </p:sp>
      <p:sp>
        <p:nvSpPr>
          <p:cNvPr id="4" name="Content Placeholder 2">
            <a:extLst>
              <a:ext uri="{FF2B5EF4-FFF2-40B4-BE49-F238E27FC236}">
                <a16:creationId xmlns:a16="http://schemas.microsoft.com/office/drawing/2014/main" id="{FC09E32D-4F0E-4370-BA06-E7D49482A41B}"/>
              </a:ext>
            </a:extLst>
          </p:cNvPr>
          <p:cNvSpPr>
            <a:spLocks noGrp="1"/>
          </p:cNvSpPr>
          <p:nvPr>
            <p:ph sz="half" idx="1"/>
          </p:nvPr>
        </p:nvSpPr>
        <p:spPr>
          <a:xfrm>
            <a:off x="1342007" y="2120657"/>
            <a:ext cx="4557943"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Content Placeholder 2">
            <a:extLst>
              <a:ext uri="{FF2B5EF4-FFF2-40B4-BE49-F238E27FC236}">
                <a16:creationId xmlns:a16="http://schemas.microsoft.com/office/drawing/2014/main" id="{651B81FF-943E-46F6-BC80-46428EC96E31}"/>
              </a:ext>
            </a:extLst>
          </p:cNvPr>
          <p:cNvSpPr>
            <a:spLocks noGrp="1"/>
          </p:cNvSpPr>
          <p:nvPr>
            <p:ph sz="half" idx="10"/>
          </p:nvPr>
        </p:nvSpPr>
        <p:spPr>
          <a:xfrm>
            <a:off x="6009443" y="2147290"/>
            <a:ext cx="4840549"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6" name="Picture 5">
            <a:extLst>
              <a:ext uri="{FF2B5EF4-FFF2-40B4-BE49-F238E27FC236}">
                <a16:creationId xmlns:a16="http://schemas.microsoft.com/office/drawing/2014/main" id="{085CEC0B-6AF3-4937-A791-457083322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a:extLst>
              <a:ext uri="{FF2B5EF4-FFF2-40B4-BE49-F238E27FC236}">
                <a16:creationId xmlns:a16="http://schemas.microsoft.com/office/drawing/2014/main" id="{FCF525E8-7D72-4A91-BEDC-2280E4FCF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extLst>
      <p:ext uri="{BB962C8B-B14F-4D97-AF65-F5344CB8AC3E}">
        <p14:creationId xmlns:p14="http://schemas.microsoft.com/office/powerpoint/2010/main" val="4492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1D8FEDCB-5FC3-400D-82BD-BE04A742A7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a:extLst>
              <a:ext uri="{FF2B5EF4-FFF2-40B4-BE49-F238E27FC236}">
                <a16:creationId xmlns:a16="http://schemas.microsoft.com/office/drawing/2014/main" id="{FD580C03-3E1B-4952-8C8B-F4EFCDD86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a:extLst>
              <a:ext uri="{FF2B5EF4-FFF2-40B4-BE49-F238E27FC236}">
                <a16:creationId xmlns:a16="http://schemas.microsoft.com/office/drawing/2014/main" id="{EE13A53A-988A-4EBE-9B3A-5E179E836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a:extLst>
              <a:ext uri="{FF2B5EF4-FFF2-40B4-BE49-F238E27FC236}">
                <a16:creationId xmlns:a16="http://schemas.microsoft.com/office/drawing/2014/main" id="{0050F453-1CDF-4183-B97B-C8F20B9255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a:extLst>
              <a:ext uri="{FF2B5EF4-FFF2-40B4-BE49-F238E27FC236}">
                <a16:creationId xmlns:a16="http://schemas.microsoft.com/office/drawing/2014/main" id="{DCD56C20-7369-4D81-B282-2F3CED17C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a:extLst>
              <a:ext uri="{FF2B5EF4-FFF2-40B4-BE49-F238E27FC236}">
                <a16:creationId xmlns:a16="http://schemas.microsoft.com/office/drawing/2014/main" id="{8BFFCAD7-8020-4392-B1CA-D84A8ABF0E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a:extLst>
              <a:ext uri="{FF2B5EF4-FFF2-40B4-BE49-F238E27FC236}">
                <a16:creationId xmlns:a16="http://schemas.microsoft.com/office/drawing/2014/main" id="{44A6EA74-69A3-44D7-A9E0-456D597AE0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a:extLst>
              <a:ext uri="{FF2B5EF4-FFF2-40B4-BE49-F238E27FC236}">
                <a16:creationId xmlns:a16="http://schemas.microsoft.com/office/drawing/2014/main" id="{3E0D12F0-1911-4318-9D6D-E5EB44D6A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extLst>
      <p:ext uri="{BB962C8B-B14F-4D97-AF65-F5344CB8AC3E}">
        <p14:creationId xmlns:p14="http://schemas.microsoft.com/office/powerpoint/2010/main" val="285512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1431-7A7B-4A31-A54D-2603DCCA2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a:extLst>
              <a:ext uri="{FF2B5EF4-FFF2-40B4-BE49-F238E27FC236}">
                <a16:creationId xmlns:a16="http://schemas.microsoft.com/office/drawing/2014/main" id="{A876FFB2-F3F5-4214-AA55-6F0B99FDF6D3}"/>
              </a:ext>
            </a:extLst>
          </p:cNvPr>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Thank You</a:t>
            </a:r>
          </a:p>
        </p:txBody>
      </p:sp>
    </p:spTree>
    <p:extLst>
      <p:ext uri="{BB962C8B-B14F-4D97-AF65-F5344CB8AC3E}">
        <p14:creationId xmlns:p14="http://schemas.microsoft.com/office/powerpoint/2010/main" val="38400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C7B-7FE0-4E8A-8345-03AD77B528E8}"/>
              </a:ext>
            </a:extLst>
          </p:cNvPr>
          <p:cNvSpPr>
            <a:spLocks noGrp="1"/>
          </p:cNvSpPr>
          <p:nvPr>
            <p:ph type="title"/>
          </p:nvPr>
        </p:nvSpPr>
        <p:spPr>
          <a:xfrm>
            <a:off x="2333718" y="2766218"/>
            <a:ext cx="7524564" cy="1325563"/>
          </a:xfrm>
        </p:spPr>
        <p:txBody>
          <a:bodyPr/>
          <a:lstStyle/>
          <a:p>
            <a:r>
              <a:rPr lang="en-US" dirty="0"/>
              <a:t>Click to edit Master title style</a:t>
            </a:r>
            <a:endParaRPr lang="en-IN" dirty="0"/>
          </a:p>
        </p:txBody>
      </p:sp>
      <p:pic>
        <p:nvPicPr>
          <p:cNvPr id="3" name="Picture 2">
            <a:extLst>
              <a:ext uri="{FF2B5EF4-FFF2-40B4-BE49-F238E27FC236}">
                <a16:creationId xmlns:a16="http://schemas.microsoft.com/office/drawing/2014/main" id="{52E896BB-7201-4E0A-BBBF-F5FFA51A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a:extLst>
              <a:ext uri="{FF2B5EF4-FFF2-40B4-BE49-F238E27FC236}">
                <a16:creationId xmlns:a16="http://schemas.microsoft.com/office/drawing/2014/main" id="{D3D108E0-4D6C-4B23-B9CE-6D1CBB4804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extLst>
      <p:ext uri="{BB962C8B-B14F-4D97-AF65-F5344CB8AC3E}">
        <p14:creationId xmlns:p14="http://schemas.microsoft.com/office/powerpoint/2010/main" val="246039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5A5720-14A6-4E76-8AE0-7BF5A93F2285}"/>
              </a:ext>
            </a:extLst>
          </p:cNvPr>
          <p:cNvSpPr>
            <a:spLocks noGrp="1"/>
          </p:cNvSpPr>
          <p:nvPr>
            <p:ph sz="half" idx="1"/>
          </p:nvPr>
        </p:nvSpPr>
        <p:spPr>
          <a:xfrm>
            <a:off x="914400" y="1697857"/>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Content Placeholder 3">
            <a:extLst>
              <a:ext uri="{FF2B5EF4-FFF2-40B4-BE49-F238E27FC236}">
                <a16:creationId xmlns:a16="http://schemas.microsoft.com/office/drawing/2014/main" id="{C2843D21-9EFE-4BC5-BE92-A665BEA479DE}"/>
              </a:ext>
            </a:extLst>
          </p:cNvPr>
          <p:cNvSpPr>
            <a:spLocks noGrp="1"/>
          </p:cNvSpPr>
          <p:nvPr>
            <p:ph sz="half" idx="2"/>
          </p:nvPr>
        </p:nvSpPr>
        <p:spPr>
          <a:xfrm>
            <a:off x="6248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9" name="Picture 28">
            <a:extLst>
              <a:ext uri="{FF2B5EF4-FFF2-40B4-BE49-F238E27FC236}">
                <a16:creationId xmlns:a16="http://schemas.microsoft.com/office/drawing/2014/main" id="{D1F1D427-C6F8-43B7-AB09-7B9FC714E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a:extLst>
              <a:ext uri="{FF2B5EF4-FFF2-40B4-BE49-F238E27FC236}">
                <a16:creationId xmlns:a16="http://schemas.microsoft.com/office/drawing/2014/main" id="{4D8437B2-1A11-4845-8AC4-8423D7E5E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extLst>
      <p:ext uri="{BB962C8B-B14F-4D97-AF65-F5344CB8AC3E}">
        <p14:creationId xmlns:p14="http://schemas.microsoft.com/office/powerpoint/2010/main" val="24836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EAD529-84B7-47AD-9E2D-2D11D6BE2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a:extLst>
              <a:ext uri="{FF2B5EF4-FFF2-40B4-BE49-F238E27FC236}">
                <a16:creationId xmlns:a16="http://schemas.microsoft.com/office/drawing/2014/main" id="{2709A1F9-4984-4DE1-8EC7-F126D9C4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a:extLst>
              <a:ext uri="{FF2B5EF4-FFF2-40B4-BE49-F238E27FC236}">
                <a16:creationId xmlns:a16="http://schemas.microsoft.com/office/drawing/2014/main" id="{9E456396-CC31-438B-86DD-0C3C4C2A4300}"/>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D06EE347-FB37-4B8C-8664-75D6A2C68648}"/>
              </a:ext>
            </a:extLst>
          </p:cNvPr>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29F9ED0A-EFB8-4809-9A9F-74698B6B7888}"/>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4">
            <a:extLst>
              <a:ext uri="{FF2B5EF4-FFF2-40B4-BE49-F238E27FC236}">
                <a16:creationId xmlns:a16="http://schemas.microsoft.com/office/drawing/2014/main" id="{4C71F74E-5805-4A0D-9B1C-7A9C918EF773}"/>
              </a:ext>
            </a:extLst>
          </p:cNvPr>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a:extLst>
              <a:ext uri="{FF2B5EF4-FFF2-40B4-BE49-F238E27FC236}">
                <a16:creationId xmlns:a16="http://schemas.microsoft.com/office/drawing/2014/main" id="{4D548B32-A67A-49D3-A135-8DD83DAEC8A6}"/>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1180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85F33-10CF-4D38-A10C-3E381DB8A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a:extLst>
              <a:ext uri="{FF2B5EF4-FFF2-40B4-BE49-F238E27FC236}">
                <a16:creationId xmlns:a16="http://schemas.microsoft.com/office/drawing/2014/main" id="{203CBF60-65BD-4A93-9569-637680CF070D}"/>
              </a:ext>
            </a:extLst>
          </p:cNvPr>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a:extLst>
              <a:ext uri="{FF2B5EF4-FFF2-40B4-BE49-F238E27FC236}">
                <a16:creationId xmlns:a16="http://schemas.microsoft.com/office/drawing/2014/main" id="{2B4E4798-8506-48A3-86AF-86E5CF6D1394}"/>
              </a:ext>
            </a:extLst>
          </p:cNvPr>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798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0C4E3D-9A02-4511-A441-FF3F678EC3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a:extLst>
              <a:ext uri="{FF2B5EF4-FFF2-40B4-BE49-F238E27FC236}">
                <a16:creationId xmlns:a16="http://schemas.microsoft.com/office/drawing/2014/main" id="{FE1D8802-777F-43A1-A758-E8C41294538E}"/>
              </a:ext>
            </a:extLst>
          </p:cNvPr>
          <p:cNvSpPr>
            <a:spLocks noGrp="1"/>
          </p:cNvSpPr>
          <p:nvPr>
            <p:ph type="title"/>
          </p:nvPr>
        </p:nvSpPr>
        <p:spPr>
          <a:xfrm>
            <a:off x="1026218" y="1580223"/>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47D1AC84-8FCE-4F56-983B-CCD700EAA011}"/>
              </a:ext>
            </a:extLst>
          </p:cNvPr>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5E21D48-3710-46CF-B681-A135530788E9}"/>
              </a:ext>
            </a:extLst>
          </p:cNvPr>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8C45D4AA-76AD-417E-8602-5E93F35603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extLst>
      <p:ext uri="{BB962C8B-B14F-4D97-AF65-F5344CB8AC3E}">
        <p14:creationId xmlns:p14="http://schemas.microsoft.com/office/powerpoint/2010/main" val="34360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F441CD-043F-41E0-AF10-72C2EFF7C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extLst>
      <p:ext uri="{BB962C8B-B14F-4D97-AF65-F5344CB8AC3E}">
        <p14:creationId xmlns:p14="http://schemas.microsoft.com/office/powerpoint/2010/main" val="135202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7154B-DCE5-42B3-9675-59392099E8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a:extLst>
              <a:ext uri="{FF2B5EF4-FFF2-40B4-BE49-F238E27FC236}">
                <a16:creationId xmlns:a16="http://schemas.microsoft.com/office/drawing/2014/main" id="{6DF128B0-2555-4417-AE18-C1717D6A2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a:extLst>
              <a:ext uri="{FF2B5EF4-FFF2-40B4-BE49-F238E27FC236}">
                <a16:creationId xmlns:a16="http://schemas.microsoft.com/office/drawing/2014/main" id="{B376FDD3-C6D8-409D-9E32-D45364462EEF}"/>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6" name="Text Placeholder 2">
            <a:extLst>
              <a:ext uri="{FF2B5EF4-FFF2-40B4-BE49-F238E27FC236}">
                <a16:creationId xmlns:a16="http://schemas.microsoft.com/office/drawing/2014/main" id="{F22489D0-F5E0-426A-908B-E832CE817109}"/>
              </a:ext>
            </a:extLst>
          </p:cNvPr>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Content Placeholder 3">
            <a:extLst>
              <a:ext uri="{FF2B5EF4-FFF2-40B4-BE49-F238E27FC236}">
                <a16:creationId xmlns:a16="http://schemas.microsoft.com/office/drawing/2014/main" id="{C05B9255-CEC4-4CEE-8D99-F2E3D5E92256}"/>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5">
            <a:extLst>
              <a:ext uri="{FF2B5EF4-FFF2-40B4-BE49-F238E27FC236}">
                <a16:creationId xmlns:a16="http://schemas.microsoft.com/office/drawing/2014/main" id="{58437F6A-9603-4E96-8B57-BD3492CF7B58}"/>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2">
            <a:extLst>
              <a:ext uri="{FF2B5EF4-FFF2-40B4-BE49-F238E27FC236}">
                <a16:creationId xmlns:a16="http://schemas.microsoft.com/office/drawing/2014/main" id="{4B398605-DC27-4243-927F-8DB3153CB87D}"/>
              </a:ext>
            </a:extLst>
          </p:cNvPr>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12" name="Picture 11">
            <a:extLst>
              <a:ext uri="{FF2B5EF4-FFF2-40B4-BE49-F238E27FC236}">
                <a16:creationId xmlns:a16="http://schemas.microsoft.com/office/drawing/2014/main" id="{338CB52F-7D49-4256-85E2-CD87ADB71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a:extLst>
              <a:ext uri="{FF2B5EF4-FFF2-40B4-BE49-F238E27FC236}">
                <a16:creationId xmlns:a16="http://schemas.microsoft.com/office/drawing/2014/main" id="{111BBA9F-4038-4273-863F-15FBB9509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extLst>
      <p:ext uri="{BB962C8B-B14F-4D97-AF65-F5344CB8AC3E}">
        <p14:creationId xmlns:p14="http://schemas.microsoft.com/office/powerpoint/2010/main" val="206136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FC87A-BD6D-48EF-84E5-7880F44CDE3F}"/>
              </a:ext>
            </a:extLst>
          </p:cNvPr>
          <p:cNvSpPr>
            <a:spLocks noGrp="1"/>
          </p:cNvSpPr>
          <p:nvPr>
            <p:ph type="title"/>
          </p:nvPr>
        </p:nvSpPr>
        <p:spPr>
          <a:xfrm>
            <a:off x="1599062" y="1409825"/>
            <a:ext cx="4381422" cy="938812"/>
          </a:xfrm>
          <a:prstGeom prst="rect">
            <a:avLst/>
          </a:prstGeom>
        </p:spPr>
        <p:txBody>
          <a:bodyPr anchor="b"/>
          <a:lstStyle>
            <a:lvl1pPr>
              <a:defRPr sz="3200"/>
            </a:lvl1pPr>
          </a:lstStyle>
          <a:p>
            <a:r>
              <a:rPr lang="en-US" dirty="0"/>
              <a:t>Click to edit Master title style</a:t>
            </a:r>
            <a:endParaRPr lang="en-IN" dirty="0"/>
          </a:p>
        </p:txBody>
      </p:sp>
      <p:sp>
        <p:nvSpPr>
          <p:cNvPr id="8" name="Text Placeholder 3">
            <a:extLst>
              <a:ext uri="{FF2B5EF4-FFF2-40B4-BE49-F238E27FC236}">
                <a16:creationId xmlns:a16="http://schemas.microsoft.com/office/drawing/2014/main" id="{2FB144F7-2051-4B8B-B7F4-42AEFF286293}"/>
              </a:ext>
            </a:extLst>
          </p:cNvPr>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9" name="Picture 8">
            <a:extLst>
              <a:ext uri="{FF2B5EF4-FFF2-40B4-BE49-F238E27FC236}">
                <a16:creationId xmlns:a16="http://schemas.microsoft.com/office/drawing/2014/main" id="{6C138F94-F541-4411-8923-64821B6B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a:extLst>
              <a:ext uri="{FF2B5EF4-FFF2-40B4-BE49-F238E27FC236}">
                <a16:creationId xmlns:a16="http://schemas.microsoft.com/office/drawing/2014/main" id="{0FAB1C74-122C-4DFD-B9D3-0394B289E855}"/>
              </a:ext>
            </a:extLst>
          </p:cNvPr>
          <p:cNvSpPr txBox="1">
            <a:spLocks/>
          </p:cNvSpPr>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Click to edit Master title style</a:t>
            </a:r>
            <a:endParaRPr lang="en-IN" dirty="0"/>
          </a:p>
        </p:txBody>
      </p:sp>
      <p:sp>
        <p:nvSpPr>
          <p:cNvPr id="11" name="Text Placeholder 3">
            <a:extLst>
              <a:ext uri="{FF2B5EF4-FFF2-40B4-BE49-F238E27FC236}">
                <a16:creationId xmlns:a16="http://schemas.microsoft.com/office/drawing/2014/main" id="{ED35DB26-DC0A-4DBD-917C-461C91AE2E45}"/>
              </a:ext>
            </a:extLst>
          </p:cNvPr>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2" name="Picture 11">
            <a:extLst>
              <a:ext uri="{FF2B5EF4-FFF2-40B4-BE49-F238E27FC236}">
                <a16:creationId xmlns:a16="http://schemas.microsoft.com/office/drawing/2014/main" id="{425BB59A-246E-4221-9556-7A38EE5B0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extLst>
      <p:ext uri="{BB962C8B-B14F-4D97-AF65-F5344CB8AC3E}">
        <p14:creationId xmlns:p14="http://schemas.microsoft.com/office/powerpoint/2010/main" val="1483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BD0BC50-CF1D-4086-B483-4387CD3FD45B}"/>
              </a:ext>
            </a:extLst>
          </p:cNvPr>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50186DB-18B5-4FDA-928A-4F8C3F456622}"/>
              </a:ext>
            </a:extLst>
          </p:cNvPr>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96461916"/>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49" r:id="rId3"/>
    <p:sldLayoutId id="2147483650" r:id="rId4"/>
    <p:sldLayoutId id="2147483655" r:id="rId5"/>
    <p:sldLayoutId id="2147483656" r:id="rId6"/>
    <p:sldLayoutId id="2147483657" r:id="rId7"/>
    <p:sldLayoutId id="2147483660" r:id="rId8"/>
    <p:sldLayoutId id="2147483659" r:id="rId9"/>
    <p:sldLayoutId id="2147483662" r:id="rId10"/>
    <p:sldLayoutId id="2147483663" r:id="rId11"/>
    <p:sldLayoutId id="2147483661" r:id="rId12"/>
    <p:sldLayoutId id="2147483658" r:id="rId13"/>
    <p:sldLayoutId id="2147483665" r:id="rId14"/>
    <p:sldLayoutId id="2147483667"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F4F60-FE03-4490-82E3-1A3141323C26}"/>
              </a:ext>
            </a:extLst>
          </p:cNvPr>
          <p:cNvPicPr>
            <a:picLocks noChangeAspect="1"/>
          </p:cNvPicPr>
          <p:nvPr/>
        </p:nvPicPr>
        <p:blipFill>
          <a:blip r:embed="rId2"/>
          <a:stretch>
            <a:fillRect/>
          </a:stretch>
        </p:blipFill>
        <p:spPr>
          <a:xfrm>
            <a:off x="4328854" y="890967"/>
            <a:ext cx="3048504" cy="2988000"/>
          </a:xfrm>
          <a:prstGeom prst="rect">
            <a:avLst/>
          </a:prstGeom>
        </p:spPr>
      </p:pic>
      <p:sp>
        <p:nvSpPr>
          <p:cNvPr id="4" name="Title 1">
            <a:extLst>
              <a:ext uri="{FF2B5EF4-FFF2-40B4-BE49-F238E27FC236}">
                <a16:creationId xmlns:a16="http://schemas.microsoft.com/office/drawing/2014/main" id="{BB12947C-5F57-4529-B2A1-AF99303D250B}"/>
              </a:ext>
            </a:extLst>
          </p:cNvPr>
          <p:cNvSpPr txBox="1">
            <a:spLocks/>
          </p:cNvSpPr>
          <p:nvPr/>
        </p:nvSpPr>
        <p:spPr>
          <a:xfrm>
            <a:off x="1524000" y="3673512"/>
            <a:ext cx="9144000" cy="951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err="1"/>
              <a:t>Futurense</a:t>
            </a:r>
            <a:endParaRPr lang="en-US" b="1" spc="-300" dirty="0"/>
          </a:p>
        </p:txBody>
      </p:sp>
      <p:sp>
        <p:nvSpPr>
          <p:cNvPr id="5" name="Subtitle 2">
            <a:extLst>
              <a:ext uri="{FF2B5EF4-FFF2-40B4-BE49-F238E27FC236}">
                <a16:creationId xmlns:a16="http://schemas.microsoft.com/office/drawing/2014/main" id="{974FE611-E3CC-4B83-9F51-B645E4F3437A}"/>
              </a:ext>
            </a:extLst>
          </p:cNvPr>
          <p:cNvSpPr txBox="1">
            <a:spLocks/>
          </p:cNvSpPr>
          <p:nvPr/>
        </p:nvSpPr>
        <p:spPr>
          <a:xfrm>
            <a:off x="1524000" y="4473033"/>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spc="-150" dirty="0">
                <a:latin typeface="Helvetica" pitchFamily="2" charset="0"/>
              </a:rPr>
              <a:t>Democratizing Tech Talent </a:t>
            </a:r>
            <a:br>
              <a:rPr lang="en-US" sz="3200" spc="-150" dirty="0">
                <a:latin typeface="Helvetica" pitchFamily="2" charset="0"/>
              </a:rPr>
            </a:br>
            <a:r>
              <a:rPr lang="en-US" sz="3200" spc="-150" dirty="0">
                <a:latin typeface="Helvetica" pitchFamily="2" charset="0"/>
              </a:rPr>
              <a:t>to deliver impact at scale</a:t>
            </a:r>
          </a:p>
        </p:txBody>
      </p:sp>
    </p:spTree>
    <p:extLst>
      <p:ext uri="{BB962C8B-B14F-4D97-AF65-F5344CB8AC3E}">
        <p14:creationId xmlns:p14="http://schemas.microsoft.com/office/powerpoint/2010/main" val="284946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75" y="950614"/>
            <a:ext cx="10972800" cy="5657850"/>
          </a:xfrm>
          <a:prstGeom prst="rect">
            <a:avLst/>
          </a:prstGeom>
        </p:spPr>
      </p:pic>
    </p:spTree>
    <p:extLst>
      <p:ext uri="{BB962C8B-B14F-4D97-AF65-F5344CB8AC3E}">
        <p14:creationId xmlns:p14="http://schemas.microsoft.com/office/powerpoint/2010/main" val="2576522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866" y="910257"/>
            <a:ext cx="10031240" cy="4259271"/>
          </a:xfrm>
        </p:spPr>
        <p:txBody>
          <a:bodyPr>
            <a:noAutofit/>
          </a:bodyPr>
          <a:lstStyle/>
          <a:p>
            <a:r>
              <a:rPr lang="en-US" sz="2400" dirty="0"/>
              <a:t>Insurance companies want to evaluate the performance of different insurance plans they offer. Generate a report that shows each insurance plan, the company that issues the plan, and the number of treatments the plan was claimed for. The report would be more relevant if the data compares the performance for different years(2020, 2021 and 2022) and if the report also includes the total number of claims in the different years, as well as the total number of claims for each plan, each company in all 3 years combined.</a:t>
            </a:r>
            <a:endParaRPr lang="en-IN" sz="2400" dirty="0"/>
          </a:p>
        </p:txBody>
      </p:sp>
    </p:spTree>
    <p:extLst>
      <p:ext uri="{BB962C8B-B14F-4D97-AF65-F5344CB8AC3E}">
        <p14:creationId xmlns:p14="http://schemas.microsoft.com/office/powerpoint/2010/main" val="2925850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96" y="1041148"/>
            <a:ext cx="7912368" cy="39305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662" y="3558012"/>
            <a:ext cx="6008337" cy="3299988"/>
          </a:xfrm>
          <a:prstGeom prst="rect">
            <a:avLst/>
          </a:prstGeom>
        </p:spPr>
      </p:pic>
    </p:spTree>
    <p:extLst>
      <p:ext uri="{BB962C8B-B14F-4D97-AF65-F5344CB8AC3E}">
        <p14:creationId xmlns:p14="http://schemas.microsoft.com/office/powerpoint/2010/main" val="598883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50" y="901204"/>
            <a:ext cx="10366218" cy="1325563"/>
          </a:xfrm>
        </p:spPr>
        <p:txBody>
          <a:bodyPr>
            <a:noAutofit/>
          </a:bodyPr>
          <a:lstStyle/>
          <a:p>
            <a:r>
              <a:rPr lang="en-US" sz="2000" dirty="0"/>
              <a:t> The State of Alabama (AL) is trying to manage its healthcare resources more </a:t>
            </a:r>
            <a:r>
              <a:rPr lang="en-US" sz="2000" dirty="0" err="1"/>
              <a:t>efficiently.For</a:t>
            </a:r>
            <a:r>
              <a:rPr lang="en-US" sz="2000" dirty="0"/>
              <a:t> each city in their state, they need to identify the disease for which the maximum number of patients have gone for treatment. Assist the state for this purpose. Note: The state of Alabama is represented as AL in Address Table.</a:t>
            </a:r>
            <a:endParaRPr lang="en-IN" sz="20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8" t="27594" r="35850" b="-397"/>
          <a:stretch/>
        </p:blipFill>
        <p:spPr>
          <a:xfrm>
            <a:off x="262550" y="2300056"/>
            <a:ext cx="5332492" cy="39015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042" y="2300056"/>
            <a:ext cx="6292158" cy="3901568"/>
          </a:xfrm>
          <a:prstGeom prst="rect">
            <a:avLst/>
          </a:prstGeom>
        </p:spPr>
      </p:pic>
    </p:spTree>
    <p:extLst>
      <p:ext uri="{BB962C8B-B14F-4D97-AF65-F5344CB8AC3E}">
        <p14:creationId xmlns:p14="http://schemas.microsoft.com/office/powerpoint/2010/main" val="877444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7" t="27973" r="38799" b="-1541"/>
          <a:stretch/>
        </p:blipFill>
        <p:spPr>
          <a:xfrm>
            <a:off x="217283" y="1213164"/>
            <a:ext cx="6102036" cy="392015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550" y="4807775"/>
            <a:ext cx="7815919" cy="2050225"/>
          </a:xfrm>
          <a:prstGeom prst="rect">
            <a:avLst/>
          </a:prstGeom>
        </p:spPr>
      </p:pic>
    </p:spTree>
    <p:extLst>
      <p:ext uri="{BB962C8B-B14F-4D97-AF65-F5344CB8AC3E}">
        <p14:creationId xmlns:p14="http://schemas.microsoft.com/office/powerpoint/2010/main" val="3008885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718" y="2259224"/>
            <a:ext cx="10449775" cy="1325563"/>
          </a:xfrm>
        </p:spPr>
        <p:txBody>
          <a:bodyPr>
            <a:noAutofit/>
          </a:bodyPr>
          <a:lstStyle/>
          <a:p>
            <a:r>
              <a:rPr lang="en-US" sz="2400" dirty="0"/>
              <a:t>Jacob, as a business strategist, wants to figure out if a state is appropriate for setting up an insurance company or </a:t>
            </a:r>
            <a:r>
              <a:rPr lang="en-US" sz="2400" dirty="0" err="1"/>
              <a:t>not.Write</a:t>
            </a:r>
            <a:r>
              <a:rPr lang="en-US" sz="2400" dirty="0"/>
              <a:t> a stored procedure that finds the </a:t>
            </a:r>
            <a:r>
              <a:rPr lang="en-US" sz="2400" dirty="0" err="1"/>
              <a:t>num_patients</a:t>
            </a:r>
            <a:r>
              <a:rPr lang="en-US" sz="2400" dirty="0"/>
              <a:t>, </a:t>
            </a:r>
            <a:r>
              <a:rPr lang="en-US" sz="2400" dirty="0" err="1"/>
              <a:t>num_insurance_companies</a:t>
            </a:r>
            <a:r>
              <a:rPr lang="en-US" sz="2400" dirty="0"/>
              <a:t>, and </a:t>
            </a:r>
            <a:r>
              <a:rPr lang="en-US" sz="2400" dirty="0" err="1"/>
              <a:t>insurance_patient_ratio</a:t>
            </a:r>
            <a:r>
              <a:rPr lang="en-US" sz="2400" dirty="0"/>
              <a:t>, the stored procedure should also find the </a:t>
            </a:r>
            <a:r>
              <a:rPr lang="en-US" sz="2400" dirty="0" err="1"/>
              <a:t>avg_insurance_patient_ratio</a:t>
            </a:r>
            <a:r>
              <a:rPr lang="en-US" sz="2400" dirty="0"/>
              <a:t> and if the </a:t>
            </a:r>
            <a:r>
              <a:rPr lang="en-US" sz="2400" dirty="0" err="1"/>
              <a:t>insurance_patient_ratio</a:t>
            </a:r>
            <a:r>
              <a:rPr lang="en-US" sz="2400" dirty="0"/>
              <a:t> of the given state is less than the </a:t>
            </a:r>
            <a:r>
              <a:rPr lang="en-US" sz="2400" dirty="0" err="1"/>
              <a:t>avg_insurance_patient_ratio</a:t>
            </a:r>
            <a:r>
              <a:rPr lang="en-US" sz="2400" dirty="0"/>
              <a:t> then it Recommendation section can have the value “Recommended” otherwise the value can be “Not Recommended”.</a:t>
            </a:r>
            <a:endParaRPr lang="en-IN" sz="2400" dirty="0"/>
          </a:p>
        </p:txBody>
      </p:sp>
    </p:spTree>
    <p:extLst>
      <p:ext uri="{BB962C8B-B14F-4D97-AF65-F5344CB8AC3E}">
        <p14:creationId xmlns:p14="http://schemas.microsoft.com/office/powerpoint/2010/main" val="1890736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4026"/>
            <a:ext cx="6983675" cy="406884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5415" y="2766219"/>
            <a:ext cx="6366585" cy="4091782"/>
          </a:xfrm>
          <a:prstGeom prst="rect">
            <a:avLst/>
          </a:prstGeom>
        </p:spPr>
      </p:pic>
    </p:spTree>
    <p:extLst>
      <p:ext uri="{BB962C8B-B14F-4D97-AF65-F5344CB8AC3E}">
        <p14:creationId xmlns:p14="http://schemas.microsoft.com/office/powerpoint/2010/main" val="387946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117" y="1511930"/>
            <a:ext cx="10728356" cy="3060070"/>
          </a:xfrm>
        </p:spPr>
        <p:txBody>
          <a:bodyPr>
            <a:noAutofit/>
          </a:bodyPr>
          <a:lstStyle/>
          <a:p>
            <a:r>
              <a:rPr lang="en-US" sz="2400" dirty="0"/>
              <a:t>The healthcare department has requested an application that finds out the disease that was spread the most in a state for a given year. So that they can use the information to compare the historical data and gain some </a:t>
            </a:r>
            <a:r>
              <a:rPr lang="en-US" sz="2400" dirty="0" err="1" smtClean="0"/>
              <a:t>insight.Create</a:t>
            </a:r>
            <a:r>
              <a:rPr lang="en-US" sz="2400" dirty="0" smtClean="0"/>
              <a:t> </a:t>
            </a:r>
            <a:r>
              <a:rPr lang="en-US" sz="2400" dirty="0"/>
              <a:t>a stored function that returns the name of the disease for which the patients from a particular state had the most number of treatments for a particular year. Provided the name of the state and year is passed to the stored function.</a:t>
            </a:r>
            <a:endParaRPr lang="en-IN" sz="2400" dirty="0"/>
          </a:p>
        </p:txBody>
      </p:sp>
    </p:spTree>
    <p:extLst>
      <p:ext uri="{BB962C8B-B14F-4D97-AF65-F5344CB8AC3E}">
        <p14:creationId xmlns:p14="http://schemas.microsoft.com/office/powerpoint/2010/main" val="4160858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62874"/>
            <a:ext cx="9478978" cy="513916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2210" y="4581053"/>
            <a:ext cx="3359790" cy="2276947"/>
          </a:xfrm>
          <a:prstGeom prst="rect">
            <a:avLst/>
          </a:prstGeom>
        </p:spPr>
      </p:pic>
    </p:spTree>
    <p:extLst>
      <p:ext uri="{BB962C8B-B14F-4D97-AF65-F5344CB8AC3E}">
        <p14:creationId xmlns:p14="http://schemas.microsoft.com/office/powerpoint/2010/main" val="4285973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6889"/>
            <a:ext cx="9424657" cy="552214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725" y="5133975"/>
            <a:ext cx="5248275" cy="1724025"/>
          </a:xfrm>
          <a:prstGeom prst="rect">
            <a:avLst/>
          </a:prstGeom>
        </p:spPr>
      </p:pic>
    </p:spTree>
    <p:extLst>
      <p:ext uri="{BB962C8B-B14F-4D97-AF65-F5344CB8AC3E}">
        <p14:creationId xmlns:p14="http://schemas.microsoft.com/office/powerpoint/2010/main" val="4237068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48AE5-C45A-639E-C895-87CEE7EA2BC2}"/>
              </a:ext>
            </a:extLst>
          </p:cNvPr>
          <p:cNvSpPr>
            <a:spLocks noGrp="1"/>
          </p:cNvSpPr>
          <p:nvPr>
            <p:ph type="body" idx="1"/>
          </p:nvPr>
        </p:nvSpPr>
        <p:spPr>
          <a:xfrm>
            <a:off x="2436527" y="1653978"/>
            <a:ext cx="10248523" cy="823912"/>
          </a:xfrm>
        </p:spPr>
        <p:txBody>
          <a:bodyPr/>
          <a:lstStyle/>
          <a:p>
            <a:r>
              <a:rPr lang="en-IN" sz="6000" dirty="0"/>
              <a:t>SQL MINI PROJECT</a:t>
            </a:r>
          </a:p>
        </p:txBody>
      </p:sp>
      <p:sp>
        <p:nvSpPr>
          <p:cNvPr id="5" name="TextBox 4"/>
          <p:cNvSpPr txBox="1"/>
          <p:nvPr/>
        </p:nvSpPr>
        <p:spPr>
          <a:xfrm>
            <a:off x="3147172" y="2798091"/>
            <a:ext cx="6595918" cy="923330"/>
          </a:xfrm>
          <a:prstGeom prst="rect">
            <a:avLst/>
          </a:prstGeom>
          <a:noFill/>
        </p:spPr>
        <p:txBody>
          <a:bodyPr wrap="square" rtlCol="0">
            <a:spAutoFit/>
          </a:bodyPr>
          <a:lstStyle/>
          <a:p>
            <a:r>
              <a:rPr lang="en-IN" sz="3600" dirty="0">
                <a:latin typeface="Bahnschrift Light" panose="020B0502040204020203" pitchFamily="34" charset="0"/>
              </a:rPr>
              <a:t>HEATHCARE MANAGEMENT</a:t>
            </a:r>
          </a:p>
          <a:p>
            <a:endParaRPr lang="en-IN" dirty="0"/>
          </a:p>
        </p:txBody>
      </p:sp>
      <p:sp>
        <p:nvSpPr>
          <p:cNvPr id="3" name="TextBox 2"/>
          <p:cNvSpPr txBox="1"/>
          <p:nvPr/>
        </p:nvSpPr>
        <p:spPr>
          <a:xfrm>
            <a:off x="9549324" y="5459012"/>
            <a:ext cx="4418091" cy="830997"/>
          </a:xfrm>
          <a:prstGeom prst="rect">
            <a:avLst/>
          </a:prstGeom>
          <a:noFill/>
        </p:spPr>
        <p:txBody>
          <a:bodyPr wrap="square" rtlCol="0">
            <a:spAutoFit/>
          </a:bodyPr>
          <a:lstStyle/>
          <a:p>
            <a:r>
              <a:rPr lang="en-US" sz="2400" b="1" dirty="0" smtClean="0"/>
              <a:t>Jay Jathar</a:t>
            </a:r>
          </a:p>
          <a:p>
            <a:r>
              <a:rPr lang="en-US" sz="2400" b="1" dirty="0" smtClean="0"/>
              <a:t>FT745</a:t>
            </a:r>
          </a:p>
        </p:txBody>
      </p:sp>
    </p:spTree>
    <p:extLst>
      <p:ext uri="{BB962C8B-B14F-4D97-AF65-F5344CB8AC3E}">
        <p14:creationId xmlns:p14="http://schemas.microsoft.com/office/powerpoint/2010/main" val="655925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291069" y="1214997"/>
            <a:ext cx="5213639"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(1/2):</a:t>
            </a:r>
          </a:p>
        </p:txBody>
      </p:sp>
      <p:sp>
        <p:nvSpPr>
          <p:cNvPr id="5" name="TextBox 4">
            <a:extLst>
              <a:ext uri="{FF2B5EF4-FFF2-40B4-BE49-F238E27FC236}">
                <a16:creationId xmlns:a16="http://schemas.microsoft.com/office/drawing/2014/main" id="{076D1643-4CDB-1D44-3E89-04E4A5EFD292}"/>
              </a:ext>
            </a:extLst>
          </p:cNvPr>
          <p:cNvSpPr txBox="1"/>
          <p:nvPr/>
        </p:nvSpPr>
        <p:spPr>
          <a:xfrm>
            <a:off x="1410834" y="2327066"/>
            <a:ext cx="6366092" cy="3100464"/>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Average Execution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Time :</a:t>
            </a:r>
            <a:r>
              <a:rPr lang="en-IN" sz="1800" b="1" dirty="0" smtClean="0">
                <a:effectLst/>
                <a:latin typeface="Calibri" panose="020F0502020204030204" pitchFamily="34" charset="0"/>
                <a:ea typeface="Calibri" panose="020F0502020204030204" pitchFamily="34" charset="0"/>
                <a:cs typeface="Times New Roman" panose="02020603050405020304" pitchFamily="18" charset="0"/>
              </a:rPr>
              <a:t> 62.5 </a:t>
            </a:r>
            <a:r>
              <a:rPr lang="en-IN" sz="1800" b="1" dirty="0" err="1" smtClean="0">
                <a:effectLst/>
                <a:latin typeface="Calibri" panose="020F0502020204030204" pitchFamily="34" charset="0"/>
                <a:ea typeface="Calibri" panose="020F0502020204030204" pitchFamily="34" charset="0"/>
                <a:cs typeface="Times New Roman" panose="02020603050405020304" pitchFamily="18" charset="0"/>
              </a:rPr>
              <a:t>ms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Wakatime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Metrics : </a:t>
            </a:r>
          </a:p>
          <a:p>
            <a:pPr marL="742950" lvl="1" indent="-285750">
              <a:buFont typeface="Arial" panose="020B0604020202020204" pitchFamily="34" charset="0"/>
              <a:buChar char="•"/>
            </a:pPr>
            <a:r>
              <a:rPr lang="en-US" dirty="0">
                <a:solidFill>
                  <a:srgbClr val="202124"/>
                </a:solidFill>
                <a:latin typeface="Roboto" panose="02000000000000000000" pitchFamily="2" charset="0"/>
              </a:rPr>
              <a:t>Total Coding Time: </a:t>
            </a:r>
            <a:r>
              <a:rPr lang="en-US" dirty="0" smtClean="0">
                <a:solidFill>
                  <a:srgbClr val="202124"/>
                </a:solidFill>
                <a:latin typeface="Roboto" panose="02000000000000000000" pitchFamily="2" charset="0"/>
              </a:rPr>
              <a:t>15 </a:t>
            </a:r>
            <a:r>
              <a:rPr lang="en-US" dirty="0" err="1">
                <a:solidFill>
                  <a:srgbClr val="202124"/>
                </a:solidFill>
                <a:latin typeface="Roboto" panose="02000000000000000000" pitchFamily="2" charset="0"/>
              </a:rPr>
              <a:t>mins</a:t>
            </a:r>
            <a:r>
              <a:rPr lang="en-US" dirty="0">
                <a:solidFill>
                  <a:srgbClr val="202124"/>
                </a:solidFill>
                <a:latin typeface="Roboto" panose="02000000000000000000" pitchFamily="2" charset="0"/>
              </a:rPr>
              <a:t>​ </a:t>
            </a:r>
          </a:p>
          <a:p>
            <a:pPr marL="742950" lvl="1" indent="-285750">
              <a:buFont typeface="Arial" panose="020B0604020202020204" pitchFamily="34" charset="0"/>
              <a:buChar char="•"/>
            </a:pPr>
            <a:r>
              <a:rPr lang="en-US" dirty="0">
                <a:solidFill>
                  <a:srgbClr val="202124"/>
                </a:solidFill>
                <a:latin typeface="Roboto" panose="02000000000000000000" pitchFamily="2" charset="0"/>
              </a:rPr>
              <a:t>Daily Coding Activity: </a:t>
            </a:r>
            <a:r>
              <a:rPr lang="en-US" dirty="0" smtClean="0">
                <a:solidFill>
                  <a:srgbClr val="202124"/>
                </a:solidFill>
                <a:latin typeface="Roboto" panose="02000000000000000000" pitchFamily="2" charset="0"/>
              </a:rPr>
              <a:t>5 </a:t>
            </a:r>
            <a:r>
              <a:rPr lang="en-US" dirty="0" err="1">
                <a:solidFill>
                  <a:srgbClr val="202124"/>
                </a:solidFill>
                <a:latin typeface="Roboto" panose="02000000000000000000" pitchFamily="2" charset="0"/>
              </a:rPr>
              <a:t>hrs</a:t>
            </a:r>
            <a:r>
              <a:rPr lang="en-US" dirty="0">
                <a:solidFill>
                  <a:srgbClr val="202124"/>
                </a:solidFill>
                <a:latin typeface="Roboto" panose="02000000000000000000" pitchFamily="2" charset="0"/>
              </a:rPr>
              <a:t>​</a:t>
            </a:r>
          </a:p>
          <a:p>
            <a:pPr marL="742950" lvl="1" indent="-285750">
              <a:buFont typeface="Arial" panose="020B0604020202020204" pitchFamily="34" charset="0"/>
              <a:buChar char="•"/>
            </a:pPr>
            <a:r>
              <a:rPr lang="en-US" dirty="0">
                <a:solidFill>
                  <a:srgbClr val="202124"/>
                </a:solidFill>
                <a:latin typeface="Roboto" panose="02000000000000000000" pitchFamily="2" charset="0"/>
              </a:rPr>
              <a:t>Most Active Time: 9</a:t>
            </a:r>
            <a:r>
              <a:rPr lang="en-US" dirty="0" smtClean="0">
                <a:solidFill>
                  <a:srgbClr val="202124"/>
                </a:solidFill>
                <a:latin typeface="Roboto" panose="02000000000000000000" pitchFamily="2" charset="0"/>
              </a:rPr>
              <a:t> am </a:t>
            </a:r>
            <a:r>
              <a:rPr lang="en-US" dirty="0">
                <a:solidFill>
                  <a:srgbClr val="202124"/>
                </a:solidFill>
                <a:latin typeface="Roboto" panose="02000000000000000000" pitchFamily="2" charset="0"/>
              </a:rPr>
              <a:t>to 4</a:t>
            </a:r>
            <a:r>
              <a:rPr lang="en-US" dirty="0" smtClean="0">
                <a:solidFill>
                  <a:srgbClr val="202124"/>
                </a:solidFill>
                <a:latin typeface="Roboto" panose="02000000000000000000" pitchFamily="2" charset="0"/>
              </a:rPr>
              <a:t>pm</a:t>
            </a:r>
            <a:endParaRPr lang="en-US" dirty="0">
              <a:solidFill>
                <a:srgbClr val="202124"/>
              </a:solidFill>
              <a:latin typeface="Roboto" panose="02000000000000000000" pitchFamily="2" charset="0"/>
            </a:endParaRPr>
          </a:p>
          <a:p>
            <a:pPr marL="342900" lvl="0" indent="-342900">
              <a:lnSpc>
                <a:spcPct val="107000"/>
              </a:lnSpc>
              <a:buFont typeface="Symbol" panose="05050102010706020507" pitchFamily="18" charset="2"/>
              <a:buChar char=""/>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Top files and languages : </a:t>
            </a:r>
            <a:r>
              <a:rPr lang="en-US" dirty="0" err="1">
                <a:solidFill>
                  <a:srgbClr val="202124"/>
                </a:solidFill>
                <a:latin typeface="Roboto" panose="02000000000000000000" pitchFamily="2" charset="0"/>
              </a:rPr>
              <a:t>Healthcare.sql</a:t>
            </a:r>
            <a:r>
              <a:rPr lang="en-US" dirty="0">
                <a:solidFill>
                  <a:srgbClr val="202124"/>
                </a:solidFill>
                <a:latin typeface="Roboto" panose="02000000000000000000" pitchFamily="2" charset="0"/>
              </a:rPr>
              <a:t>(SQL)​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Lines of Codes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LoC</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KLoC</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 : </a:t>
            </a:r>
            <a:r>
              <a:rPr lang="en-US" dirty="0" smtClean="0">
                <a:solidFill>
                  <a:srgbClr val="202124"/>
                </a:solidFill>
                <a:latin typeface="Roboto" panose="02000000000000000000" pitchFamily="2" charset="0"/>
              </a:rPr>
              <a:t>16 lines</a:t>
            </a:r>
            <a:r>
              <a:rPr lang="en-US" dirty="0">
                <a:solidFill>
                  <a:srgbClr val="202124"/>
                </a:solidFill>
                <a:latin typeface="Roboto" panose="02000000000000000000" pitchFamily="2" charset="0"/>
              </a:rPr>
              <a:t>​ ​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Total number of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functions : </a:t>
            </a:r>
            <a:r>
              <a:rPr lang="en-US" dirty="0" smtClean="0">
                <a:solidFill>
                  <a:srgbClr val="202124"/>
                </a:solidFill>
                <a:latin typeface="Roboto" panose="02000000000000000000" pitchFamily="2" charset="0"/>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Number </a:t>
            </a:r>
            <a:r>
              <a:rPr lang="en-IN" sz="1800" dirty="0">
                <a:effectLst/>
                <a:latin typeface="Calibri" panose="020F0502020204030204" pitchFamily="34" charset="0"/>
                <a:ea typeface="Calibri" panose="020F0502020204030204" pitchFamily="34" charset="0"/>
                <a:cs typeface="Times New Roman" panose="02020603050405020304" pitchFamily="18" charset="0"/>
              </a:rPr>
              <a:t>of user-defined functions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used : </a:t>
            </a:r>
            <a:r>
              <a:rPr lang="en-US" dirty="0">
                <a:solidFill>
                  <a:srgbClr val="202124"/>
                </a:solidFill>
                <a:latin typeface="Roboto" panose="02000000000000000000" pitchFamily="2" charset="0"/>
              </a:rPr>
              <a:t>0​ ​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Avg. number of lines per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function : </a:t>
            </a:r>
            <a:r>
              <a:rPr lang="en-US" dirty="0">
                <a:solidFill>
                  <a:srgbClr val="202124"/>
                </a:solidFill>
                <a:latin typeface="Roboto" panose="02000000000000000000" pitchFamily="2" charset="0"/>
              </a:rPr>
              <a:t>5-6 lines​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7679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291070" y="1214997"/>
            <a:ext cx="4631748"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(2/2):</a:t>
            </a:r>
          </a:p>
        </p:txBody>
      </p:sp>
      <p:sp>
        <p:nvSpPr>
          <p:cNvPr id="2" name="TextBox 1">
            <a:extLst>
              <a:ext uri="{FF2B5EF4-FFF2-40B4-BE49-F238E27FC236}">
                <a16:creationId xmlns:a16="http://schemas.microsoft.com/office/drawing/2014/main" id="{1461CF2E-7F0A-1D63-B14F-00DD6463F462}"/>
              </a:ext>
            </a:extLst>
          </p:cNvPr>
          <p:cNvSpPr txBox="1"/>
          <p:nvPr/>
        </p:nvSpPr>
        <p:spPr>
          <a:xfrm>
            <a:off x="2470090" y="2769968"/>
            <a:ext cx="7389134" cy="2463238"/>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comments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written : </a:t>
            </a:r>
            <a:r>
              <a:rPr lang="en-US" dirty="0">
                <a:solidFill>
                  <a:srgbClr val="202124"/>
                </a:solidFill>
                <a:latin typeface="Roboto" panose="02000000000000000000" pitchFamily="2" charset="0"/>
              </a:rPr>
              <a:t>2 comments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IDE/Code Editor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Used : </a:t>
            </a:r>
            <a:r>
              <a:rPr lang="en-US" dirty="0">
                <a:solidFill>
                  <a:srgbClr val="202124"/>
                </a:solidFill>
                <a:latin typeface="Roboto" panose="02000000000000000000" pitchFamily="2" charset="0"/>
              </a:rPr>
              <a:t>SQL Workbench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Plugins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Used : </a:t>
            </a:r>
            <a:r>
              <a:rPr lang="en-US" dirty="0">
                <a:solidFill>
                  <a:srgbClr val="202124"/>
                </a:solidFill>
                <a:latin typeface="Roboto" panose="02000000000000000000" pitchFamily="2" charset="0"/>
              </a:rPr>
              <a:t>None​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Function/Complexity breakdown: </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dirty="0" smtClean="0">
                <a:effectLst/>
                <a:latin typeface="Calibri" panose="020F0502020204030204" pitchFamily="34" charset="0"/>
                <a:ea typeface="Calibri" panose="020F0502020204030204" pitchFamily="34" charset="0"/>
                <a:cs typeface="Times New Roman" panose="02020603050405020304" pitchFamily="18" charset="0"/>
              </a:rPr>
              <a:t>Simple </a:t>
            </a:r>
            <a:r>
              <a:rPr lang="en-IN" dirty="0">
                <a:effectLst/>
                <a:latin typeface="Calibri" panose="020F0502020204030204" pitchFamily="34" charset="0"/>
                <a:ea typeface="Calibri" panose="020F0502020204030204" pitchFamily="34" charset="0"/>
                <a:cs typeface="Times New Roman" panose="02020603050405020304" pitchFamily="18" charset="0"/>
              </a:rPr>
              <a:t>Implementations </a:t>
            </a:r>
            <a:r>
              <a:rPr lang="en-IN" dirty="0" smtClean="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202124"/>
                </a:solidFill>
                <a:latin typeface="Roboto" panose="02000000000000000000" pitchFamily="2" charset="0"/>
              </a:rPr>
              <a:t>Grouping data and </a:t>
            </a:r>
            <a:r>
              <a:rPr lang="en-US" dirty="0" smtClean="0">
                <a:solidFill>
                  <a:srgbClr val="202124"/>
                </a:solidFill>
                <a:latin typeface="Roboto" panose="02000000000000000000" pitchFamily="2" charset="0"/>
              </a:rPr>
              <a:t>Rollup, </a:t>
            </a:r>
            <a:r>
              <a:rPr lang="en-US" dirty="0" err="1" smtClean="0">
                <a:solidFill>
                  <a:srgbClr val="202124"/>
                </a:solidFill>
                <a:latin typeface="Roboto" panose="02000000000000000000" pitchFamily="2" charset="0"/>
              </a:rPr>
              <a:t>Agregate</a:t>
            </a:r>
            <a:r>
              <a:rPr lang="en-US" dirty="0" smtClean="0">
                <a:solidFill>
                  <a:srgbClr val="202124"/>
                </a:solidFill>
                <a:latin typeface="Roboto" panose="02000000000000000000" pitchFamily="2" charset="0"/>
              </a:rPr>
              <a:t> function, Joins</a:t>
            </a:r>
          </a:p>
          <a:p>
            <a:pPr marL="742950" lvl="1" indent="-285750">
              <a:lnSpc>
                <a:spcPct val="107000"/>
              </a:lnSpc>
              <a:buFont typeface="Courier New" panose="02070309020205020404" pitchFamily="49" charset="0"/>
              <a:buChar char="o"/>
            </a:pPr>
            <a:r>
              <a:rPr lang="en-IN" dirty="0" smtClean="0">
                <a:effectLst/>
                <a:latin typeface="Calibri" panose="020F0502020204030204" pitchFamily="34" charset="0"/>
                <a:ea typeface="Calibri" panose="020F0502020204030204" pitchFamily="34" charset="0"/>
                <a:cs typeface="Times New Roman" panose="02020603050405020304" pitchFamily="18" charset="0"/>
              </a:rPr>
              <a:t>Intermediate </a:t>
            </a:r>
            <a:r>
              <a:rPr lang="en-IN" dirty="0">
                <a:effectLst/>
                <a:latin typeface="Calibri" panose="020F0502020204030204" pitchFamily="34" charset="0"/>
                <a:ea typeface="Calibri" panose="020F0502020204030204" pitchFamily="34" charset="0"/>
                <a:cs typeface="Times New Roman" panose="02020603050405020304" pitchFamily="18" charset="0"/>
              </a:rPr>
              <a:t>Implementations </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b="1" dirty="0" smtClean="0">
                <a:latin typeface="Calibri" panose="020F0502020204030204" pitchFamily="34" charset="0"/>
                <a:ea typeface="Calibri" panose="020F0502020204030204" pitchFamily="34" charset="0"/>
                <a:cs typeface="Times New Roman" panose="02020603050405020304" pitchFamily="18" charset="0"/>
              </a:rPr>
              <a:t>With case</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solidFill>
                  <a:srgbClr val="202124"/>
                </a:solidFill>
                <a:latin typeface="Roboto" panose="02000000000000000000" pitchFamily="2" charset="0"/>
              </a:rPr>
              <a:t>CTE, </a:t>
            </a:r>
            <a:r>
              <a:rPr lang="en-US" dirty="0">
                <a:solidFill>
                  <a:srgbClr val="202124"/>
                </a:solidFill>
                <a:latin typeface="Roboto" panose="02000000000000000000" pitchFamily="2" charset="0"/>
              </a:rPr>
              <a:t>sub </a:t>
            </a:r>
            <a:r>
              <a:rPr lang="en-US" dirty="0" smtClean="0">
                <a:solidFill>
                  <a:srgbClr val="202124"/>
                </a:solidFill>
                <a:latin typeface="Roboto" panose="02000000000000000000" pitchFamily="2" charset="0"/>
              </a:rPr>
              <a:t>query,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dirty="0">
                <a:effectLst/>
                <a:latin typeface="Calibri" panose="020F0502020204030204" pitchFamily="34" charset="0"/>
                <a:ea typeface="Calibri" panose="020F0502020204030204" pitchFamily="34" charset="0"/>
                <a:cs typeface="Times New Roman" panose="02020603050405020304" pitchFamily="18" charset="0"/>
              </a:rPr>
              <a:t>Complex </a:t>
            </a:r>
            <a:r>
              <a:rPr lang="en-IN" dirty="0" smtClean="0">
                <a:effectLst/>
                <a:latin typeface="Calibri" panose="020F0502020204030204" pitchFamily="34" charset="0"/>
                <a:ea typeface="Calibri" panose="020F0502020204030204" pitchFamily="34" charset="0"/>
                <a:cs typeface="Times New Roman" panose="02020603050405020304" pitchFamily="18" charset="0"/>
              </a:rPr>
              <a:t>Implementations – </a:t>
            </a:r>
            <a:r>
              <a:rPr lang="en-IN" b="1" dirty="0" smtClean="0">
                <a:effectLst/>
                <a:latin typeface="Calibri" panose="020F0502020204030204" pitchFamily="34" charset="0"/>
                <a:ea typeface="Calibri" panose="020F0502020204030204" pitchFamily="34" charset="0"/>
                <a:cs typeface="Times New Roman" panose="02020603050405020304" pitchFamily="18" charset="0"/>
              </a:rPr>
              <a:t>Stored Routines</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768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E88B67-0943-90F2-81A8-4EB3BC1DEDB5}"/>
              </a:ext>
            </a:extLst>
          </p:cNvPr>
          <p:cNvSpPr>
            <a:spLocks noGrp="1"/>
          </p:cNvSpPr>
          <p:nvPr>
            <p:ph type="body" idx="1"/>
          </p:nvPr>
        </p:nvSpPr>
        <p:spPr/>
        <p:txBody>
          <a:bodyPr/>
          <a:lstStyle/>
          <a:p>
            <a:r>
              <a:rPr lang="en-IN" dirty="0"/>
              <a:t>Thank You</a:t>
            </a:r>
          </a:p>
        </p:txBody>
      </p:sp>
    </p:spTree>
    <p:extLst>
      <p:ext uri="{BB962C8B-B14F-4D97-AF65-F5344CB8AC3E}">
        <p14:creationId xmlns:p14="http://schemas.microsoft.com/office/powerpoint/2010/main" val="3013321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4358986" y="827344"/>
            <a:ext cx="3540702" cy="721736"/>
          </a:xfrm>
          <a:prstGeom prst="rect">
            <a:avLst/>
          </a:prstGeom>
          <a:noFill/>
        </p:spPr>
        <p:txBody>
          <a:bodyPr wrap="square">
            <a:spAutoFit/>
          </a:bodyPr>
          <a:lstStyle/>
          <a:p>
            <a:pPr algn="ctr">
              <a:lnSpc>
                <a:spcPct val="107000"/>
              </a:lnSpc>
              <a:spcAft>
                <a:spcPts val="800"/>
              </a:spcAft>
            </a:pPr>
            <a:r>
              <a:rPr lang="en-IN" sz="4000" dirty="0">
                <a:effectLst/>
                <a:latin typeface="Calibri" panose="020F0502020204030204" pitchFamily="34" charset="0"/>
                <a:ea typeface="Calibri" panose="020F0502020204030204" pitchFamily="34" charset="0"/>
                <a:cs typeface="Times New Roman" panose="02020603050405020304" pitchFamily="18" charset="0"/>
              </a:rPr>
              <a:t>Overview: </a:t>
            </a:r>
          </a:p>
        </p:txBody>
      </p:sp>
      <p:sp>
        <p:nvSpPr>
          <p:cNvPr id="5" name="TextBox 4">
            <a:extLst>
              <a:ext uri="{FF2B5EF4-FFF2-40B4-BE49-F238E27FC236}">
                <a16:creationId xmlns:a16="http://schemas.microsoft.com/office/drawing/2014/main" id="{076D1643-4CDB-1D44-3E89-04E4A5EFD292}"/>
              </a:ext>
            </a:extLst>
          </p:cNvPr>
          <p:cNvSpPr txBox="1"/>
          <p:nvPr/>
        </p:nvSpPr>
        <p:spPr>
          <a:xfrm>
            <a:off x="851027" y="1808872"/>
            <a:ext cx="11217242" cy="923330"/>
          </a:xfrm>
          <a:prstGeom prst="rect">
            <a:avLst/>
          </a:prstGeom>
          <a:noFill/>
        </p:spPr>
        <p:txBody>
          <a:bodyPr wrap="square">
            <a:spAutoFit/>
          </a:bodyPr>
          <a:lstStyle/>
          <a:p>
            <a:pPr lvl="0"/>
            <a:r>
              <a:rPr lang="en-IN" b="1" dirty="0">
                <a:latin typeface="Calibri" panose="020F0502020204030204" pitchFamily="34" charset="0"/>
                <a:ea typeface="Calibri" panose="020F0502020204030204" pitchFamily="34" charset="0"/>
                <a:cs typeface="Times New Roman" panose="02020603050405020304" pitchFamily="18" charset="0"/>
              </a:rPr>
              <a:t> Brief Description/Business </a:t>
            </a:r>
            <a:r>
              <a:rPr lang="en-IN" b="1" dirty="0" smtClean="0">
                <a:latin typeface="Calibri" panose="020F0502020204030204" pitchFamily="34" charset="0"/>
                <a:ea typeface="Calibri" panose="020F0502020204030204" pitchFamily="34" charset="0"/>
                <a:cs typeface="Times New Roman" panose="02020603050405020304" pitchFamily="18" charset="0"/>
              </a:rPr>
              <a:t>Problem</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lvl="0"/>
            <a:r>
              <a:rPr lang="en-GB" dirty="0" smtClean="0">
                <a:solidFill>
                  <a:srgbClr val="374151"/>
                </a:solidFill>
                <a:latin typeface="Söhne"/>
              </a:rPr>
              <a:t>A </a:t>
            </a:r>
            <a:r>
              <a:rPr lang="en-GB" dirty="0">
                <a:solidFill>
                  <a:srgbClr val="374151"/>
                </a:solidFill>
                <a:latin typeface="Söhne"/>
              </a:rPr>
              <a:t>report needs to be generated using SQL statements for 55 problem statements related to healthcare management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09DF3906-618E-59AB-2958-88B943C0AF45}"/>
              </a:ext>
            </a:extLst>
          </p:cNvPr>
          <p:cNvGraphicFramePr/>
          <p:nvPr>
            <p:extLst>
              <p:ext uri="{D42A27DB-BD31-4B8C-83A1-F6EECF244321}">
                <p14:modId xmlns:p14="http://schemas.microsoft.com/office/powerpoint/2010/main" val="3953216384"/>
              </p:ext>
            </p:extLst>
          </p:nvPr>
        </p:nvGraphicFramePr>
        <p:xfrm>
          <a:off x="688170" y="2750309"/>
          <a:ext cx="10365023" cy="36453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851027" y="2924269"/>
            <a:ext cx="3476531" cy="646331"/>
          </a:xfrm>
          <a:prstGeom prst="rect">
            <a:avLst/>
          </a:prstGeom>
          <a:noFill/>
        </p:spPr>
        <p:txBody>
          <a:bodyPr wrap="square" rtlCol="0">
            <a:spAutoFit/>
          </a:bodyPr>
          <a:lstStyle/>
          <a:p>
            <a:pPr lvl="0"/>
            <a:r>
              <a:rPr lang="en-IN" b="1" dirty="0">
                <a:latin typeface="Calibri" panose="020F0502020204030204" pitchFamily="34" charset="0"/>
                <a:ea typeface="Calibri" panose="020F0502020204030204" pitchFamily="34" charset="0"/>
                <a:cs typeface="Times New Roman" panose="02020603050405020304" pitchFamily="18" charset="0"/>
              </a:rPr>
              <a:t>Solution Approach</a:t>
            </a:r>
          </a:p>
          <a:p>
            <a:endParaRPr lang="en-IN" dirty="0"/>
          </a:p>
        </p:txBody>
      </p:sp>
    </p:spTree>
    <p:extLst>
      <p:ext uri="{BB962C8B-B14F-4D97-AF65-F5344CB8AC3E}">
        <p14:creationId xmlns:p14="http://schemas.microsoft.com/office/powerpoint/2010/main" val="99410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02854"/>
            <a:ext cx="7524564" cy="470000"/>
          </a:xfrm>
          <a:noFill/>
        </p:spPr>
        <p:txBody>
          <a:bodyPr wrap="square">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Tools and Technologies Used:</a:t>
            </a:r>
          </a:p>
        </p:txBody>
      </p:sp>
      <p:sp>
        <p:nvSpPr>
          <p:cNvPr id="4" name="Rectangle: Rounded Corners 3">
            <a:extLst>
              <a:ext uri="{FF2B5EF4-FFF2-40B4-BE49-F238E27FC236}">
                <a16:creationId xmlns:a16="http://schemas.microsoft.com/office/drawing/2014/main" id="{6DB44FE5-3803-253C-8426-FB50216AB381}"/>
              </a:ext>
            </a:extLst>
          </p:cNvPr>
          <p:cNvSpPr/>
          <p:nvPr/>
        </p:nvSpPr>
        <p:spPr>
          <a:xfrm>
            <a:off x="2448792"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82252698-1A0D-A7F9-BAEE-ADE7D4F35E8F}"/>
              </a:ext>
            </a:extLst>
          </p:cNvPr>
          <p:cNvGrpSpPr/>
          <p:nvPr/>
        </p:nvGrpSpPr>
        <p:grpSpPr>
          <a:xfrm>
            <a:off x="4797138" y="2498437"/>
            <a:ext cx="2133600" cy="2098964"/>
            <a:chOff x="3851566" y="2955637"/>
            <a:chExt cx="2133600" cy="2098964"/>
          </a:xfrm>
        </p:grpSpPr>
        <p:sp>
          <p:nvSpPr>
            <p:cNvPr id="8" name="Rectangle: Rounded Corners 7">
              <a:extLst>
                <a:ext uri="{FF2B5EF4-FFF2-40B4-BE49-F238E27FC236}">
                  <a16:creationId xmlns:a16="http://schemas.microsoft.com/office/drawing/2014/main" id="{E5EF8D0C-89A7-C733-6482-BAE052A8A1E7}"/>
                </a:ext>
              </a:extLst>
            </p:cNvPr>
            <p:cNvSpPr/>
            <p:nvPr/>
          </p:nvSpPr>
          <p:spPr>
            <a:xfrm>
              <a:off x="3851566"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2">
              <a:extLst>
                <a:ext uri="{FF2B5EF4-FFF2-40B4-BE49-F238E27FC236}">
                  <a16:creationId xmlns:a16="http://schemas.microsoft.com/office/drawing/2014/main" id="{61CB7320-260B-7B8A-1F1B-F19981C6E43B}"/>
                </a:ext>
              </a:extLst>
            </p:cNvPr>
            <p:cNvSpPr txBox="1">
              <a:spLocks/>
            </p:cNvSpPr>
            <p:nvPr/>
          </p:nvSpPr>
          <p:spPr>
            <a:xfrm>
              <a:off x="4286073" y="3818996"/>
              <a:ext cx="1452456" cy="7032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smtClean="0"/>
                <a:t>MySQL Workbench</a:t>
              </a:r>
              <a:endParaRPr lang="en-GB" sz="1600" b="1" dirty="0"/>
            </a:p>
          </p:txBody>
        </p:sp>
      </p:grpSp>
      <p:grpSp>
        <p:nvGrpSpPr>
          <p:cNvPr id="11" name="Group 10">
            <a:extLst>
              <a:ext uri="{FF2B5EF4-FFF2-40B4-BE49-F238E27FC236}">
                <a16:creationId xmlns:a16="http://schemas.microsoft.com/office/drawing/2014/main" id="{F46084A8-7A30-FF20-11C4-40E0D8FE2A08}"/>
              </a:ext>
            </a:extLst>
          </p:cNvPr>
          <p:cNvGrpSpPr/>
          <p:nvPr/>
        </p:nvGrpSpPr>
        <p:grpSpPr>
          <a:xfrm>
            <a:off x="7145484" y="2498437"/>
            <a:ext cx="2133600" cy="2098964"/>
            <a:chOff x="6199912" y="2955637"/>
            <a:chExt cx="2133600" cy="2098964"/>
          </a:xfrm>
        </p:grpSpPr>
        <p:sp>
          <p:nvSpPr>
            <p:cNvPr id="12" name="Rectangle: Rounded Corners 11">
              <a:extLst>
                <a:ext uri="{FF2B5EF4-FFF2-40B4-BE49-F238E27FC236}">
                  <a16:creationId xmlns:a16="http://schemas.microsoft.com/office/drawing/2014/main" id="{6DF68068-59AE-6979-E4E1-A6AB2E08F334}"/>
                </a:ext>
              </a:extLst>
            </p:cNvPr>
            <p:cNvSpPr/>
            <p:nvPr/>
          </p:nvSpPr>
          <p:spPr>
            <a:xfrm>
              <a:off x="6199912"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ontent Placeholder 2">
              <a:extLst>
                <a:ext uri="{FF2B5EF4-FFF2-40B4-BE49-F238E27FC236}">
                  <a16:creationId xmlns:a16="http://schemas.microsoft.com/office/drawing/2014/main" id="{8678FD8B-23F9-F610-E6B0-C6956195C870}"/>
                </a:ext>
              </a:extLst>
            </p:cNvPr>
            <p:cNvSpPr txBox="1">
              <a:spLocks/>
            </p:cNvSpPr>
            <p:nvPr/>
          </p:nvSpPr>
          <p:spPr>
            <a:xfrm>
              <a:off x="6677446" y="3767722"/>
              <a:ext cx="1320864" cy="58131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err="1" smtClean="0"/>
                <a:t>DBeaver</a:t>
              </a:r>
              <a:endParaRPr lang="en-GB" sz="2000" b="1" dirty="0"/>
            </a:p>
          </p:txBody>
        </p:sp>
      </p:grpSp>
      <p:sp>
        <p:nvSpPr>
          <p:cNvPr id="19" name="Content Placeholder 2">
            <a:extLst>
              <a:ext uri="{FF2B5EF4-FFF2-40B4-BE49-F238E27FC236}">
                <a16:creationId xmlns:a16="http://schemas.microsoft.com/office/drawing/2014/main" id="{AD077F74-CD55-DF2A-E984-8095152964FC}"/>
              </a:ext>
            </a:extLst>
          </p:cNvPr>
          <p:cNvSpPr txBox="1">
            <a:spLocks/>
          </p:cNvSpPr>
          <p:nvPr/>
        </p:nvSpPr>
        <p:spPr>
          <a:xfrm>
            <a:off x="3069195" y="3310522"/>
            <a:ext cx="1620570" cy="8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smtClean="0"/>
              <a:t>MySQL</a:t>
            </a:r>
            <a:endParaRPr lang="en-GB" sz="1600" b="1" dirty="0"/>
          </a:p>
        </p:txBody>
      </p:sp>
    </p:spTree>
    <p:extLst>
      <p:ext uri="{BB962C8B-B14F-4D97-AF65-F5344CB8AC3E}">
        <p14:creationId xmlns:p14="http://schemas.microsoft.com/office/powerpoint/2010/main" val="200323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002" y="738242"/>
            <a:ext cx="7524564" cy="402495"/>
          </a:xfrm>
        </p:spPr>
        <p:txBody>
          <a:bodyPr>
            <a:normAutofit fontScale="90000"/>
          </a:bodyPr>
          <a:lstStyle/>
          <a:p>
            <a:r>
              <a:rPr lang="en-IN" dirty="0">
                <a:latin typeface="Calibri" panose="020F0502020204030204" pitchFamily="34" charset="0"/>
                <a:ea typeface="Calibri" panose="020F0502020204030204" pitchFamily="34" charset="0"/>
                <a:cs typeface="Times New Roman" panose="02020603050405020304" pitchFamily="18" charset="0"/>
              </a:rPr>
              <a:t>HEALTHCARE DATABASE SCHEMA</a:t>
            </a:r>
            <a:r>
              <a:rPr lang="en-IN" dirty="0"/>
              <a:t/>
            </a:r>
            <a:br>
              <a:rPr lang="en-IN" dirty="0"/>
            </a:b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111" y="939489"/>
            <a:ext cx="6388535" cy="5880538"/>
          </a:xfrm>
          <a:prstGeom prst="rect">
            <a:avLst/>
          </a:prstGeom>
        </p:spPr>
      </p:pic>
    </p:spTree>
    <p:extLst>
      <p:ext uri="{BB962C8B-B14F-4D97-AF65-F5344CB8AC3E}">
        <p14:creationId xmlns:p14="http://schemas.microsoft.com/office/powerpoint/2010/main" val="246941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3718" y="916397"/>
            <a:ext cx="7524564" cy="733727"/>
          </a:xfrm>
        </p:spPr>
        <p:txBody>
          <a:bodyPr>
            <a:normAutofit/>
          </a:bodyPr>
          <a:lstStyle/>
          <a:p>
            <a:r>
              <a:rPr lang="en-US" dirty="0" smtClean="0"/>
              <a:t>Operations on Schema:</a:t>
            </a:r>
            <a:endParaRPr lang="en-IN" dirty="0"/>
          </a:p>
        </p:txBody>
      </p:sp>
      <p:sp>
        <p:nvSpPr>
          <p:cNvPr id="4" name="Rectangle 3"/>
          <p:cNvSpPr/>
          <p:nvPr/>
        </p:nvSpPr>
        <p:spPr>
          <a:xfrm>
            <a:off x="2333718" y="1741514"/>
            <a:ext cx="7999002" cy="2831544"/>
          </a:xfrm>
          <a:prstGeom prst="rect">
            <a:avLst/>
          </a:prstGeom>
        </p:spPr>
        <p:txBody>
          <a:bodyPr wrap="square">
            <a:spAutoFit/>
          </a:bodyPr>
          <a:lstStyle/>
          <a:p>
            <a:pPr marL="342900" indent="-342900">
              <a:buFont typeface="+mj-lt"/>
              <a:buAutoNum type="arabicPeriod"/>
            </a:pPr>
            <a:endParaRPr lang="en-US" dirty="0" smtClean="0"/>
          </a:p>
          <a:p>
            <a:pPr marL="342900" indent="-342900">
              <a:buFont typeface="+mj-lt"/>
              <a:buAutoNum type="arabicPeriod"/>
            </a:pPr>
            <a:r>
              <a:rPr lang="en-US" sz="2000" dirty="0" smtClean="0"/>
              <a:t>Insurance plan table issue: Handled Duplicate by using Insert ignore into</a:t>
            </a:r>
          </a:p>
          <a:p>
            <a:pPr marL="342900" indent="-342900">
              <a:buFont typeface="+mj-lt"/>
              <a:buAutoNum type="arabicPeriod"/>
            </a:pPr>
            <a:r>
              <a:rPr lang="en-US" sz="2000" dirty="0" smtClean="0"/>
              <a:t>Keep table: Handled Duplicate by making quantity and discount composite key</a:t>
            </a:r>
          </a:p>
          <a:p>
            <a:pPr marL="342900" indent="-342900">
              <a:buFont typeface="+mj-lt"/>
              <a:buAutoNum type="arabicPeriod"/>
            </a:pPr>
            <a:r>
              <a:rPr lang="en-US" sz="2000" dirty="0" smtClean="0"/>
              <a:t>Contain table: Handled Duplicate by making quantity composite key</a:t>
            </a:r>
          </a:p>
          <a:p>
            <a:pPr marL="342900" indent="-342900">
              <a:buFont typeface="+mj-lt"/>
              <a:buAutoNum type="arabicPeriod"/>
            </a:pPr>
            <a:r>
              <a:rPr lang="en-US" sz="2000" dirty="0" smtClean="0"/>
              <a:t> For all tables: created relation between tables using foreign constraint </a:t>
            </a:r>
            <a:endParaRPr lang="en-US" sz="2000" dirty="0"/>
          </a:p>
        </p:txBody>
      </p:sp>
    </p:spTree>
    <p:extLst>
      <p:ext uri="{BB962C8B-B14F-4D97-AF65-F5344CB8AC3E}">
        <p14:creationId xmlns:p14="http://schemas.microsoft.com/office/powerpoint/2010/main" val="445965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24" y="982687"/>
            <a:ext cx="9922597" cy="1035300"/>
          </a:xfrm>
        </p:spPr>
        <p:txBody>
          <a:bodyPr>
            <a:noAutofit/>
          </a:bodyPr>
          <a:lstStyle/>
          <a:p>
            <a:r>
              <a:rPr lang="en-US" sz="2000" dirty="0"/>
              <a:t>Sarah, from the healthcare department, is trying to understand if some diseases are spreading in a particular region. Assist Sarah by creating a report which shows for each state, the number of the most and least treated diseases by the patients of that state in the year 2022.</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124" y="2017987"/>
            <a:ext cx="10541876" cy="4840013"/>
          </a:xfrm>
          <a:prstGeom prst="rect">
            <a:avLst/>
          </a:prstGeom>
        </p:spPr>
      </p:pic>
    </p:spTree>
    <p:extLst>
      <p:ext uri="{BB962C8B-B14F-4D97-AF65-F5344CB8AC3E}">
        <p14:creationId xmlns:p14="http://schemas.microsoft.com/office/powerpoint/2010/main" val="123870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309" y="918539"/>
            <a:ext cx="4256691" cy="575967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255" y="918540"/>
            <a:ext cx="4120054" cy="583961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21" y="918541"/>
            <a:ext cx="3794234" cy="5839611"/>
          </a:xfrm>
          <a:prstGeom prst="rect">
            <a:avLst/>
          </a:prstGeom>
        </p:spPr>
      </p:pic>
    </p:spTree>
    <p:extLst>
      <p:ext uri="{BB962C8B-B14F-4D97-AF65-F5344CB8AC3E}">
        <p14:creationId xmlns:p14="http://schemas.microsoft.com/office/powerpoint/2010/main" val="3957928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18" y="1553054"/>
            <a:ext cx="10701196" cy="1325563"/>
          </a:xfrm>
        </p:spPr>
        <p:txBody>
          <a:bodyPr>
            <a:normAutofit fontScale="90000"/>
          </a:bodyPr>
          <a:lstStyle/>
          <a:p>
            <a:r>
              <a:rPr lang="en-US" sz="2000" dirty="0"/>
              <a:t/>
            </a:r>
            <a:br>
              <a:rPr lang="en-US" sz="2000" dirty="0"/>
            </a:br>
            <a:r>
              <a:rPr lang="en-US" sz="2000" dirty="0" smtClean="0"/>
              <a:t>“</a:t>
            </a:r>
            <a:r>
              <a:rPr lang="en-US" sz="2000" dirty="0" err="1"/>
              <a:t>HealthDirect</a:t>
            </a:r>
            <a:r>
              <a:rPr lang="en-US" sz="2000" dirty="0"/>
              <a:t>” pharmacy finds it difficult to deal with the product </a:t>
            </a:r>
            <a:br>
              <a:rPr lang="en-US" sz="2000" dirty="0"/>
            </a:br>
            <a:r>
              <a:rPr lang="en-US" sz="2000" dirty="0" smtClean="0"/>
              <a:t>type </a:t>
            </a:r>
            <a:r>
              <a:rPr lang="en-US" sz="2000" dirty="0"/>
              <a:t>of medicine being displayed in numerical form, they want the product type in words.</a:t>
            </a:r>
            <a:br>
              <a:rPr lang="en-US" sz="2000" dirty="0"/>
            </a:br>
            <a:r>
              <a:rPr lang="en-US" sz="2000" dirty="0" smtClean="0"/>
              <a:t> </a:t>
            </a:r>
            <a:r>
              <a:rPr lang="en-US" sz="2000" dirty="0"/>
              <a:t>Also, they want to filter the medicines based on tax criteria. </a:t>
            </a:r>
            <a:br>
              <a:rPr lang="en-US" sz="2000" dirty="0"/>
            </a:br>
            <a:r>
              <a:rPr lang="en-US" sz="2000" dirty="0" smtClean="0"/>
              <a:t>Display </a:t>
            </a:r>
            <a:r>
              <a:rPr lang="en-US" sz="2000" dirty="0"/>
              <a:t>only the medicines of product categories 1, 2, and 3 for medicines that come under </a:t>
            </a:r>
            <a:br>
              <a:rPr lang="en-US" sz="2000" dirty="0"/>
            </a:br>
            <a:r>
              <a:rPr lang="en-US" sz="2000" dirty="0" smtClean="0"/>
              <a:t>tax </a:t>
            </a:r>
            <a:r>
              <a:rPr lang="en-US" sz="2000" dirty="0"/>
              <a:t>category I and medicines of product categories 4, 5, and 6 for medicines that come under tax category II.</a:t>
            </a:r>
            <a:br>
              <a:rPr lang="en-US" sz="2000" dirty="0"/>
            </a:br>
            <a:r>
              <a:rPr lang="en-US" sz="2000" dirty="0" smtClean="0"/>
              <a:t>Write </a:t>
            </a:r>
            <a:r>
              <a:rPr lang="en-US" sz="2000" dirty="0"/>
              <a:t>a SQL query to solve this problem.</a:t>
            </a:r>
            <a:br>
              <a:rPr lang="en-US" sz="2000" dirty="0"/>
            </a:br>
            <a:r>
              <a:rPr lang="en-US" sz="2000" dirty="0" err="1" smtClean="0"/>
              <a:t>ProductType</a:t>
            </a:r>
            <a:r>
              <a:rPr lang="en-US" sz="2000" dirty="0" smtClean="0"/>
              <a:t> </a:t>
            </a:r>
            <a:r>
              <a:rPr lang="en-US" sz="2000" dirty="0"/>
              <a:t>numerical form and </a:t>
            </a:r>
            <a:r>
              <a:rPr lang="en-US" sz="2000" dirty="0" err="1"/>
              <a:t>ProductType</a:t>
            </a:r>
            <a:r>
              <a:rPr lang="en-US" sz="2000" dirty="0"/>
              <a:t> in words are given by 1 - Generic, 2 - Patent, 3 - Reference, 4 - Similar, 5 - New, 6 - Specific,7 - Biological, 8 – </a:t>
            </a:r>
            <a:r>
              <a:rPr lang="en-US" sz="2000" dirty="0" err="1"/>
              <a:t>Dinamized</a:t>
            </a:r>
            <a:r>
              <a:rPr lang="en-US" dirty="0"/>
              <a:t/>
            </a:r>
            <a:br>
              <a:rPr lang="en-US" dirty="0"/>
            </a:b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06" y="3233670"/>
            <a:ext cx="11325885" cy="3524742"/>
          </a:xfrm>
          <a:prstGeom prst="rect">
            <a:avLst/>
          </a:prstGeom>
        </p:spPr>
      </p:pic>
    </p:spTree>
    <p:extLst>
      <p:ext uri="{BB962C8B-B14F-4D97-AF65-F5344CB8AC3E}">
        <p14:creationId xmlns:p14="http://schemas.microsoft.com/office/powerpoint/2010/main" val="697114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TotalTime>
  <Words>674</Words>
  <Application>Microsoft Office PowerPoint</Application>
  <PresentationFormat>Widescreen</PresentationFormat>
  <Paragraphs>53</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Bahnschrift Light</vt:lpstr>
      <vt:lpstr>Calibri</vt:lpstr>
      <vt:lpstr>Courier New</vt:lpstr>
      <vt:lpstr>Helvetica</vt:lpstr>
      <vt:lpstr>Roboto</vt:lpstr>
      <vt:lpstr>Söhne</vt:lpstr>
      <vt:lpstr>Symbol</vt:lpstr>
      <vt:lpstr>Times New Roman</vt:lpstr>
      <vt:lpstr>Office Theme</vt:lpstr>
      <vt:lpstr>PowerPoint Presentation</vt:lpstr>
      <vt:lpstr>PowerPoint Presentation</vt:lpstr>
      <vt:lpstr>PowerPoint Presentation</vt:lpstr>
      <vt:lpstr>Tools and Technologies Used:</vt:lpstr>
      <vt:lpstr>HEALTHCARE DATABASE SCHEMA </vt:lpstr>
      <vt:lpstr>Operations on Schema:</vt:lpstr>
      <vt:lpstr>Sarah, from the healthcare department, is trying to understand if some diseases are spreading in a particular region. Assist Sarah by creating a report which shows for each state, the number of the most and least treated diseases by the patients of that state in the year 2022.</vt:lpstr>
      <vt:lpstr>PowerPoint Presentation</vt:lpstr>
      <vt:lpstr> “HealthDirect” pharmacy finds it difficult to deal with the product  type of medicine being displayed in numerical form, they want the product type in words.  Also, they want to filter the medicines based on tax criteria.  Display only the medicines of product categories 1, 2, and 3 for medicines that come under  tax category I and medicines of product categories 4, 5, and 6 for medicines that come under tax category II. Write a SQL query to solve this problem. ProductType numerical form and ProductType in words are given by 1 - Generic, 2 - Patent, 3 - Reference, 4 - Similar, 5 - New, 6 - Specific,7 - Biological, 8 – Dinamized </vt:lpstr>
      <vt:lpstr>PowerPoint Presentation</vt:lpstr>
      <vt:lpstr>Insurance companies want to evaluate the performance of different insurance plans they offer. Generate a report that shows each insurance plan, the company that issues the plan, and the number of treatments the plan was claimed for. The report would be more relevant if the data compares the performance for different years(2020, 2021 and 2022) and if the report also includes the total number of claims in the different years, as well as the total number of claims for each plan, each company in all 3 years combined.</vt:lpstr>
      <vt:lpstr>PowerPoint Presentation</vt:lpstr>
      <vt:lpstr> The State of Alabama (AL) is trying to manage its healthcare resources more efficiently.For each city in their state, they need to identify the disease for which the maximum number of patients have gone for treatment. Assist the state for this purpose. Note: The state of Alabama is represented as AL in Address Table.</vt:lpstr>
      <vt:lpstr>PowerPoint Presentation</vt:lpstr>
      <vt:lpstr>Jacob, as a business strategist, wants to figure out if a state is appropriate for setting up an insurance company or not.Write a stored procedure that finds the num_patients, num_insurance_companies, and insurance_patient_ratio, the stored procedure should also find the avg_insurance_patient_ratio and if the insurance_patient_ratio of the given state is less than the avg_insurance_patient_ratio then it Recommendation section can have the value “Recommended” otherwise the value can be “Not Recommended”.</vt:lpstr>
      <vt:lpstr>PowerPoint Presentation</vt:lpstr>
      <vt:lpstr>The healthcare department has requested an application that finds out the disease that was spread the most in a state for a given year. So that they can use the information to compare the historical data and gain some insight.Create a stored function that returns the name of the disease for which the patients from a particular state had the most number of treatments for a particular year. Provided the name of the state and year is passed to the stored function.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lastModifiedBy>jay jathar</cp:lastModifiedBy>
  <cp:revision>52</cp:revision>
  <dcterms:created xsi:type="dcterms:W3CDTF">2022-12-05T10:10:22Z</dcterms:created>
  <dcterms:modified xsi:type="dcterms:W3CDTF">2023-08-21T06:20:12Z</dcterms:modified>
</cp:coreProperties>
</file>